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95" r:id="rId3"/>
  </p:sldMasterIdLst>
  <p:notesMasterIdLst>
    <p:notesMasterId r:id="rId29"/>
  </p:notesMasterIdLst>
  <p:handoutMasterIdLst>
    <p:handoutMasterId r:id="rId30"/>
  </p:handoutMasterIdLst>
  <p:sldIdLst>
    <p:sldId id="305" r:id="rId4"/>
    <p:sldId id="371" r:id="rId5"/>
    <p:sldId id="348" r:id="rId6"/>
    <p:sldId id="372" r:id="rId7"/>
    <p:sldId id="374" r:id="rId8"/>
    <p:sldId id="383" r:id="rId9"/>
    <p:sldId id="395" r:id="rId10"/>
    <p:sldId id="377" r:id="rId11"/>
    <p:sldId id="386" r:id="rId12"/>
    <p:sldId id="396" r:id="rId13"/>
    <p:sldId id="379" r:id="rId14"/>
    <p:sldId id="387" r:id="rId15"/>
    <p:sldId id="388" r:id="rId16"/>
    <p:sldId id="389" r:id="rId17"/>
    <p:sldId id="391" r:id="rId18"/>
    <p:sldId id="384" r:id="rId19"/>
    <p:sldId id="376" r:id="rId20"/>
    <p:sldId id="392" r:id="rId21"/>
    <p:sldId id="373" r:id="rId22"/>
    <p:sldId id="378" r:id="rId23"/>
    <p:sldId id="381" r:id="rId24"/>
    <p:sldId id="393" r:id="rId25"/>
    <p:sldId id="394" r:id="rId26"/>
    <p:sldId id="385" r:id="rId27"/>
    <p:sldId id="382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4" autoAdjust="0"/>
    <p:restoredTop sz="91169" autoAdjust="0"/>
  </p:normalViewPr>
  <p:slideViewPr>
    <p:cSldViewPr>
      <p:cViewPr varScale="1">
        <p:scale>
          <a:sx n="88" d="100"/>
          <a:sy n="88" d="100"/>
        </p:scale>
        <p:origin x="-11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E865-8EA2-43DF-93A6-8EB9585BE851}" type="datetimeFigureOut">
              <a:rPr lang="nb-NO" smtClean="0"/>
              <a:pPr/>
              <a:t>21.02.2013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F0CC-0C3D-4177-A099-A3C33FF0540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1724-BF83-4070-9155-44C0A72695D6}" type="datetimeFigureOut">
              <a:rPr lang="nb-NO" smtClean="0"/>
              <a:pPr/>
              <a:t>21.02.2013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FE02C-F025-41D3-BCF6-7001CE82FAF0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significant drop in Swedish emissions is due to the increased use of nuclear</a:t>
            </a:r>
            <a:r>
              <a:rPr lang="en-GB" baseline="0" dirty="0" smtClean="0"/>
              <a:t> power and the use of </a:t>
            </a:r>
            <a:r>
              <a:rPr lang="en-GB" baseline="0" dirty="0" err="1" smtClean="0"/>
              <a:t>bioenergy</a:t>
            </a:r>
            <a:r>
              <a:rPr lang="en-GB" baseline="0" dirty="0" smtClean="0"/>
              <a:t> in district heating.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E02C-F025-41D3-BCF6-7001CE82FAF0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6GW in 2010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E02C-F025-41D3-BCF6-7001CE82FAF0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bs\Desktop\PPT-header-netp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C:\Users\bs\Desktop\PPT-header-netp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Users\bs\Desktop\PPT-header-netp3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C:\Users\bs\Desktop\PPT-header-netp4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Launch events - tentative plan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B3AF8B-C4C8-40D7-99DA-B4C283B920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Launch events - tentative plan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B3AF8B-C4C8-40D7-99DA-B4C283B920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Launch events - tentative plan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B3AF8B-C4C8-40D7-99DA-B4C283B920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_ETP_Excerpt_PowerPoint_0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41300" y="-206375"/>
            <a:ext cx="9572625" cy="726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698500" y="6673850"/>
            <a:ext cx="844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© OECD/IEA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680222" y="3049367"/>
            <a:ext cx="608678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682470" y="3832691"/>
            <a:ext cx="2916226" cy="831639"/>
          </a:xfrm>
        </p:spPr>
        <p:txBody>
          <a:bodyPr anchor="b">
            <a:sp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9CC"/>
              </a:buClr>
              <a:defRPr b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rgbClr val="0099CC"/>
              </a:buClr>
              <a:defRPr b="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rgbClr val="0099CC"/>
              </a:buClr>
              <a:defRPr b="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rgbClr val="0099CC"/>
              </a:buClr>
              <a:buFont typeface="Wingdings" pitchFamily="2" charset="2"/>
              <a:buChar char="§"/>
              <a:defRPr b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rgbClr val="0099CC"/>
              </a:buClr>
              <a:buSzPct val="70000"/>
              <a:buFont typeface="Wingdings" pitchFamily="2" charset="2"/>
              <a:buChar char="Ø"/>
              <a:defRPr sz="1800" b="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82" y="2309969"/>
            <a:ext cx="7657314" cy="605111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0069" y="3236722"/>
            <a:ext cx="7645801" cy="400752"/>
          </a:xfrm>
        </p:spPr>
        <p:txBody>
          <a:bodyPr anchor="b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6" y="281543"/>
            <a:ext cx="7457911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8618" y="1411010"/>
            <a:ext cx="3657600" cy="2198167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8618" y="1411010"/>
            <a:ext cx="3657600" cy="2198167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84016"/>
            <a:ext cx="7638393" cy="585418"/>
          </a:xfrm>
        </p:spPr>
        <p:txBody>
          <a:bodyPr anchor="b">
            <a:sp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1014" y="1166648"/>
            <a:ext cx="7528034" cy="479271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661" y="6187383"/>
            <a:ext cx="7512269" cy="308419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bs\Desktop\PPT-header-netp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C:\Users\bs\Desktop\PPT-header-netp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Users\bs\Desktop\PPT-header-netp3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99592" y="3620616"/>
            <a:ext cx="640871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51B848"/>
              </a:gs>
              <a:gs pos="80000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0800" dir="54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9" name="Bild 15" descr="IEA_rgb_p_15mm_aitest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6888" y="2362200"/>
            <a:ext cx="19415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8029575" y="6673850"/>
            <a:ext cx="1114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© OECD/IEA 2012 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36062" y="3625704"/>
            <a:ext cx="88979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30629" y="4818011"/>
            <a:ext cx="8855241" cy="400752"/>
          </a:xfrm>
        </p:spPr>
        <p:txBody>
          <a:bodyPr anchor="b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130629" y="5746162"/>
            <a:ext cx="8855241" cy="339196"/>
          </a:xfrm>
        </p:spPr>
        <p:txBody>
          <a:bodyPr anchor="b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29" y="1155032"/>
            <a:ext cx="8848367" cy="55757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_ETP_Excerpt_PowerPoint_0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41300" y="-206375"/>
            <a:ext cx="9572625" cy="726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698500" y="6673850"/>
            <a:ext cx="844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© OECD/IEA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680222" y="3049367"/>
            <a:ext cx="608678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682470" y="3832691"/>
            <a:ext cx="2916226" cy="831639"/>
          </a:xfrm>
        </p:spPr>
        <p:txBody>
          <a:bodyPr anchor="b">
            <a:sp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9CC"/>
              </a:buClr>
              <a:defRPr b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rgbClr val="0099CC"/>
              </a:buClr>
              <a:defRPr b="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rgbClr val="0099CC"/>
              </a:buClr>
              <a:defRPr b="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rgbClr val="0099CC"/>
              </a:buClr>
              <a:buFont typeface="Wingdings" pitchFamily="2" charset="2"/>
              <a:buChar char="§"/>
              <a:defRPr b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rgbClr val="0099CC"/>
              </a:buClr>
              <a:buSzPct val="70000"/>
              <a:buFont typeface="Wingdings" pitchFamily="2" charset="2"/>
              <a:buChar char="Ø"/>
              <a:defRPr sz="1800" b="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82" y="2309969"/>
            <a:ext cx="7657314" cy="605111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0069" y="3236722"/>
            <a:ext cx="7645801" cy="400752"/>
          </a:xfrm>
        </p:spPr>
        <p:txBody>
          <a:bodyPr anchor="b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6" y="281543"/>
            <a:ext cx="7457911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8618" y="1411010"/>
            <a:ext cx="3657600" cy="2198167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8618" y="1411010"/>
            <a:ext cx="3657600" cy="2198167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84016"/>
            <a:ext cx="7638393" cy="585418"/>
          </a:xfrm>
        </p:spPr>
        <p:txBody>
          <a:bodyPr anchor="b">
            <a:sp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1014" y="1166648"/>
            <a:ext cx="7528034" cy="479271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661" y="6187383"/>
            <a:ext cx="7512269" cy="308419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51B848"/>
              </a:gs>
              <a:gs pos="80000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0800" dir="54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9" name="Bild 15" descr="IEA_rgb_p_15mm_aitest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6888" y="2362200"/>
            <a:ext cx="19415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8029575" y="6673850"/>
            <a:ext cx="1114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© OECD/IEA 2012 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36062" y="3625704"/>
            <a:ext cx="88979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30629" y="4818011"/>
            <a:ext cx="8855241" cy="400752"/>
          </a:xfrm>
        </p:spPr>
        <p:txBody>
          <a:bodyPr anchor="b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130629" y="5746162"/>
            <a:ext cx="8855241" cy="339196"/>
          </a:xfrm>
        </p:spPr>
        <p:txBody>
          <a:bodyPr anchor="b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79208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29" y="1155032"/>
            <a:ext cx="8848367" cy="55757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08112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Launch events - tentative plan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B3AF8B-C4C8-40D7-99DA-B4C283B920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Launch events - tentative plan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B3AF8B-C4C8-40D7-99DA-B4C283B920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Launch events - tentative plan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B3AF8B-C4C8-40D7-99DA-B4C283B920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Launch events - tentative plan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B3AF8B-C4C8-40D7-99DA-B4C283B920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Launch events - tentative plan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B3AF8B-C4C8-40D7-99DA-B4C283B920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bs\Desktop\PPT-header-netp0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7" descr="C:\Users\bs\Desktop\PPT-header-netp6.pn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17029" y="6290268"/>
            <a:ext cx="3491880" cy="489352"/>
          </a:xfrm>
          <a:prstGeom prst="rect">
            <a:avLst/>
          </a:prstGeom>
          <a:noFill/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33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23528" y="6237312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bs\Desktop\PPT-header-netp6.png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228184" y="6277789"/>
            <a:ext cx="2808312" cy="5040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50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over_ETP_Excerpt_PowerPoint_02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215900"/>
            <a:ext cx="81264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1379538"/>
            <a:ext cx="81026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2"/>
            <a:endParaRPr lang="en-GB" smtClean="0"/>
          </a:p>
          <a:p>
            <a:pPr lvl="3"/>
            <a:endParaRPr lang="en-GB" smtClean="0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698500" y="6657975"/>
            <a:ext cx="844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© OECD/IEA 2012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Char char="n"/>
        <a:defRPr kumimoji="1" sz="2800">
          <a:solidFill>
            <a:schemeClr val="bg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Char char="l"/>
        <a:defRPr kumimoji="1" sz="2400">
          <a:solidFill>
            <a:schemeClr val="bg2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Char char="w"/>
        <a:defRPr kumimoji="1" sz="2000">
          <a:solidFill>
            <a:schemeClr val="bg2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defRPr kumimoji="1" sz="2000" b="1">
          <a:solidFill>
            <a:srgbClr val="0178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over_ETP_Excerpt_PowerPoint_02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215900"/>
            <a:ext cx="81264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1379538"/>
            <a:ext cx="81026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2"/>
            <a:endParaRPr lang="en-GB" smtClean="0"/>
          </a:p>
          <a:p>
            <a:pPr lvl="3"/>
            <a:endParaRPr lang="en-GB" smtClean="0"/>
          </a:p>
        </p:txBody>
      </p:sp>
      <p:sp>
        <p:nvSpPr>
          <p:cNvPr id="1029" name="Textfeld 7"/>
          <p:cNvSpPr txBox="1">
            <a:spLocks noChangeArrowheads="1"/>
          </p:cNvSpPr>
          <p:nvPr/>
        </p:nvSpPr>
        <p:spPr bwMode="auto">
          <a:xfrm>
            <a:off x="698500" y="6657975"/>
            <a:ext cx="844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© OECD/IEA 2012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Char char="n"/>
        <a:defRPr kumimoji="1" sz="2800">
          <a:solidFill>
            <a:schemeClr val="bg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Char char="l"/>
        <a:defRPr kumimoji="1" sz="2400">
          <a:solidFill>
            <a:schemeClr val="bg2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Char char="w"/>
        <a:defRPr kumimoji="1" sz="2000">
          <a:solidFill>
            <a:schemeClr val="bg2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defRPr kumimoji="1" sz="2000" b="1">
          <a:solidFill>
            <a:srgbClr val="0178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s\Desktop\turbines10000hiresPPT.png"/>
          <p:cNvPicPr>
            <a:picLocks noChangeAspect="1" noChangeArrowheads="1"/>
          </p:cNvPicPr>
          <p:nvPr/>
        </p:nvPicPr>
        <p:blipFill>
          <a:blip r:embed="rId2" cstate="screen"/>
          <a:srcRect b="2527"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Nordic </a:t>
            </a:r>
            <a:r>
              <a:rPr lang="nb-NO" sz="4000" dirty="0" err="1" smtClean="0"/>
              <a:t>wind</a:t>
            </a:r>
            <a:r>
              <a:rPr lang="nb-NO" sz="4000" dirty="0" smtClean="0"/>
              <a:t> </a:t>
            </a:r>
            <a:r>
              <a:rPr lang="nb-NO" sz="4000" dirty="0" err="1" smtClean="0"/>
              <a:t>capacity</a:t>
            </a:r>
            <a:r>
              <a:rPr lang="nb-NO" sz="4000" dirty="0" smtClean="0"/>
              <a:t> in 2010: 6GW</a:t>
            </a:r>
            <a:endParaRPr lang="en-GB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Accounting for 3% of electricity generation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bs\Desktop\turbines10000hiresPPT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05900" cy="6165303"/>
          </a:xfrm>
          <a:prstGeom prst="rect">
            <a:avLst/>
          </a:prstGeom>
          <a:noFill/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40GW </a:t>
            </a:r>
            <a:r>
              <a:rPr lang="nb-NO" dirty="0" err="1" smtClean="0"/>
              <a:t>of</a:t>
            </a:r>
            <a:r>
              <a:rPr lang="nb-NO" dirty="0" smtClean="0"/>
              <a:t> Nordic </a:t>
            </a:r>
            <a:r>
              <a:rPr lang="nb-NO" dirty="0" err="1" smtClean="0"/>
              <a:t>wind</a:t>
            </a:r>
            <a:r>
              <a:rPr lang="nb-NO" dirty="0" smtClean="0"/>
              <a:t> </a:t>
            </a:r>
            <a:r>
              <a:rPr lang="nb-NO" dirty="0" err="1" smtClean="0"/>
              <a:t>capacity</a:t>
            </a:r>
            <a:r>
              <a:rPr lang="nb-NO" dirty="0" smtClean="0"/>
              <a:t> in 2050 </a:t>
            </a:r>
            <a:br>
              <a:rPr lang="nb-NO" dirty="0" smtClean="0"/>
            </a:b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Carbon-Neutral</a:t>
            </a:r>
            <a:r>
              <a:rPr lang="nb-NO" dirty="0" smtClean="0"/>
              <a:t> Scenario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251520" y="5373216"/>
            <a:ext cx="8640960" cy="792088"/>
          </a:xfrm>
        </p:spPr>
        <p:txBody>
          <a:bodyPr>
            <a:noAutofit/>
          </a:bodyPr>
          <a:lstStyle/>
          <a:p>
            <a:r>
              <a:rPr lang="nb-NO" sz="2300" dirty="0" err="1" smtClean="0"/>
              <a:t>Requiring</a:t>
            </a:r>
            <a:r>
              <a:rPr lang="nb-NO" sz="2300" dirty="0" smtClean="0"/>
              <a:t> 10 000 </a:t>
            </a:r>
            <a:r>
              <a:rPr lang="nb-NO" sz="2300" dirty="0" err="1" smtClean="0"/>
              <a:t>new</a:t>
            </a:r>
            <a:r>
              <a:rPr lang="nb-NO" sz="2300" dirty="0" smtClean="0"/>
              <a:t> onshore </a:t>
            </a:r>
            <a:r>
              <a:rPr lang="nb-NO" sz="2300" dirty="0" err="1" smtClean="0"/>
              <a:t>turbines</a:t>
            </a:r>
            <a:r>
              <a:rPr lang="nb-NO" sz="2300" dirty="0" smtClean="0"/>
              <a:t>, 3 000 </a:t>
            </a:r>
            <a:r>
              <a:rPr lang="nb-NO" sz="2300" dirty="0" err="1" smtClean="0"/>
              <a:t>new</a:t>
            </a:r>
            <a:r>
              <a:rPr lang="nb-NO" sz="2300" dirty="0" smtClean="0"/>
              <a:t> offshore </a:t>
            </a:r>
            <a:r>
              <a:rPr lang="nb-NO" sz="2300" dirty="0" err="1" smtClean="0"/>
              <a:t>turbines</a:t>
            </a:r>
            <a:endParaRPr lang="nb-NO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Infrastructure: Extra-Nordic transmission capacity in the Carbon-Neutral Scenario</a:t>
            </a:r>
            <a:endParaRPr lang="en-GB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C:\Users\bs\Desktop\PREZI USB\NETP 4-3\content\data\repo\33163520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060848"/>
            <a:ext cx="3888431" cy="3939595"/>
          </a:xfrm>
          <a:prstGeom prst="rect">
            <a:avLst/>
          </a:prstGeom>
          <a:noFill/>
        </p:spPr>
      </p:pic>
      <p:grpSp>
        <p:nvGrpSpPr>
          <p:cNvPr id="11" name="Gruppe 10"/>
          <p:cNvGrpSpPr/>
          <p:nvPr/>
        </p:nvGrpSpPr>
        <p:grpSpPr>
          <a:xfrm>
            <a:off x="5148064" y="2564904"/>
            <a:ext cx="3025547" cy="3240360"/>
            <a:chOff x="5508104" y="2564904"/>
            <a:chExt cx="3025547" cy="3240360"/>
          </a:xfrm>
        </p:grpSpPr>
        <p:pic>
          <p:nvPicPr>
            <p:cNvPr id="7" name="Picture 9" descr="C:\Users\bs\Dropbox\prezi files\6-15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08104" y="2564904"/>
              <a:ext cx="3025547" cy="3240360"/>
            </a:xfrm>
            <a:prstGeom prst="rect">
              <a:avLst/>
            </a:prstGeom>
            <a:noFill/>
          </p:spPr>
        </p:pic>
        <p:sp>
          <p:nvSpPr>
            <p:cNvPr id="8" name="TekstSylinder 7"/>
            <p:cNvSpPr txBox="1"/>
            <p:nvPr/>
          </p:nvSpPr>
          <p:spPr>
            <a:xfrm>
              <a:off x="5893544" y="3822948"/>
              <a:ext cx="910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6GW</a:t>
              </a:r>
              <a:endParaRPr lang="en-GB" sz="2800" dirty="0"/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7079580" y="2763912"/>
              <a:ext cx="1093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15GW</a:t>
              </a:r>
              <a:endParaRPr lang="en-GB" sz="2800" dirty="0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7092280" y="2586390"/>
              <a:ext cx="621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up to</a:t>
              </a:r>
              <a:endParaRPr lang="en-GB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s\Desktop\PREZI USB\NETP 4-3\content\data\repo\42761382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4784"/>
            <a:ext cx="9001000" cy="4116457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Nordic net electricity export in the Carbon-Neutral Scenario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</a:pPr>
            <a:r>
              <a:rPr lang="en-GB" dirty="0" smtClean="0"/>
              <a:t>Interconnectors  from Norway, Denmark and Sweden could facilitate a significant increase in exports of clean electricity to Continental Europe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Nordic district heating mix by fuel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District heating is virtually decarbonised in 2050</a:t>
            </a:r>
            <a:endParaRPr lang="en-GB" dirty="0"/>
          </a:p>
        </p:txBody>
      </p:sp>
      <p:pic>
        <p:nvPicPr>
          <p:cNvPr id="5" name="Picture 2" descr="C:\Users\bs\Desktop\PREZI USB\NETP 4-3\content\data\repo\33079278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692696" y="1988840"/>
            <a:ext cx="4104456" cy="3103013"/>
          </a:xfrm>
          <a:prstGeom prst="rect">
            <a:avLst/>
          </a:prstGeom>
          <a:noFill/>
        </p:spPr>
      </p:pic>
      <p:pic>
        <p:nvPicPr>
          <p:cNvPr id="6" name="Picture 2" descr="C:\Users\bs\Desktop\PREZI USB\NETP 4-3\content\data\repo\42844605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9" y="2043701"/>
            <a:ext cx="7020272" cy="3113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Transport: Light-Duty Vehicle (LDV) fuel economy in the Carbon-Neutral Scenario</a:t>
            </a:r>
            <a:endParaRPr lang="en-GB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Energy efficiency accounts for the majority of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transport emission reductions in the short-term</a:t>
            </a:r>
            <a:endParaRPr lang="en-GB" dirty="0"/>
          </a:p>
        </p:txBody>
      </p:sp>
      <p:grpSp>
        <p:nvGrpSpPr>
          <p:cNvPr id="14" name="Gruppe 13"/>
          <p:cNvGrpSpPr/>
          <p:nvPr/>
        </p:nvGrpSpPr>
        <p:grpSpPr>
          <a:xfrm>
            <a:off x="971600" y="1988840"/>
            <a:ext cx="2922786" cy="3244293"/>
            <a:chOff x="641102" y="1268760"/>
            <a:chExt cx="2922786" cy="3244293"/>
          </a:xfrm>
        </p:grpSpPr>
        <p:pic>
          <p:nvPicPr>
            <p:cNvPr id="5" name="Picture 8" descr="C:\Users\bs\Dropbox\prezi files\07-03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41102" y="1268760"/>
              <a:ext cx="2922786" cy="3244293"/>
            </a:xfrm>
            <a:prstGeom prst="rect">
              <a:avLst/>
            </a:prstGeom>
            <a:noFill/>
          </p:spPr>
        </p:pic>
        <p:grpSp>
          <p:nvGrpSpPr>
            <p:cNvPr id="13" name="Gruppe 12"/>
            <p:cNvGrpSpPr/>
            <p:nvPr/>
          </p:nvGrpSpPr>
          <p:grpSpPr>
            <a:xfrm>
              <a:off x="2374677" y="2355230"/>
              <a:ext cx="715136" cy="716583"/>
              <a:chOff x="2327052" y="1790725"/>
              <a:chExt cx="715136" cy="716583"/>
            </a:xfrm>
          </p:grpSpPr>
          <p:sp>
            <p:nvSpPr>
              <p:cNvPr id="9" name="TekstSylinder 8"/>
              <p:cNvSpPr txBox="1"/>
              <p:nvPr/>
            </p:nvSpPr>
            <p:spPr>
              <a:xfrm>
                <a:off x="2327052" y="1790725"/>
                <a:ext cx="705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0.3</a:t>
                </a:r>
                <a:endParaRPr lang="en-GB" sz="3200" dirty="0"/>
              </a:p>
            </p:txBody>
          </p:sp>
          <p:sp>
            <p:nvSpPr>
              <p:cNvPr id="10" name="TekstSylinder 9"/>
              <p:cNvSpPr txBox="1"/>
              <p:nvPr/>
            </p:nvSpPr>
            <p:spPr>
              <a:xfrm>
                <a:off x="2339752" y="2199531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l/10km</a:t>
                </a:r>
                <a:endParaRPr lang="en-GB" sz="1400" dirty="0"/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1121966" y="1457226"/>
              <a:ext cx="720469" cy="714425"/>
              <a:chOff x="1141016" y="2849761"/>
              <a:chExt cx="720469" cy="714425"/>
            </a:xfrm>
          </p:grpSpPr>
          <p:sp>
            <p:nvSpPr>
              <p:cNvPr id="8" name="TekstSylinder 7"/>
              <p:cNvSpPr txBox="1"/>
              <p:nvPr/>
            </p:nvSpPr>
            <p:spPr>
              <a:xfrm>
                <a:off x="1141016" y="2849761"/>
                <a:ext cx="705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0.7</a:t>
                </a:r>
                <a:endParaRPr lang="en-GB" sz="3200" dirty="0"/>
              </a:p>
            </p:txBody>
          </p:sp>
          <p:sp>
            <p:nvSpPr>
              <p:cNvPr id="11" name="TekstSylinder 10"/>
              <p:cNvSpPr txBox="1"/>
              <p:nvPr/>
            </p:nvSpPr>
            <p:spPr>
              <a:xfrm>
                <a:off x="1159049" y="3256409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l/10km</a:t>
                </a:r>
                <a:endParaRPr lang="en-GB" sz="1400" dirty="0"/>
              </a:p>
            </p:txBody>
          </p:sp>
        </p:grpSp>
      </p:grpSp>
      <p:pic>
        <p:nvPicPr>
          <p:cNvPr id="15" name="Picture 2" descr="C:\Users\bs\Desktop\PREZI USB\NETP 4-3\content\data\repo\33079335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844824"/>
            <a:ext cx="442798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 share of total Nordic car sales </a:t>
            </a:r>
            <a:br>
              <a:rPr lang="en-GB" dirty="0" smtClean="0"/>
            </a:br>
            <a:r>
              <a:rPr lang="en-GB" dirty="0" smtClean="0"/>
              <a:t>in the Carbon-Neutral Scenario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Sales of EVs must double every year for the next decade</a:t>
            </a:r>
            <a:endParaRPr lang="en-GB" dirty="0"/>
          </a:p>
        </p:txBody>
      </p:sp>
      <p:pic>
        <p:nvPicPr>
          <p:cNvPr id="4" name="Picture 4" descr="C:\Users\bs\Dropbox\prezi files\90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34161" y="1628800"/>
            <a:ext cx="2893491" cy="3136544"/>
          </a:xfrm>
          <a:prstGeom prst="rect">
            <a:avLst/>
          </a:prstGeom>
          <a:noFill/>
        </p:spPr>
      </p:pic>
      <p:pic>
        <p:nvPicPr>
          <p:cNvPr id="5" name="Picture 5" descr="C:\Users\bs\Dropbox\prezi files\30p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5770" y="1628800"/>
            <a:ext cx="2937828" cy="3143477"/>
          </a:xfrm>
          <a:prstGeom prst="rect">
            <a:avLst/>
          </a:prstGeom>
          <a:noFill/>
        </p:spPr>
      </p:pic>
      <p:sp>
        <p:nvSpPr>
          <p:cNvPr id="6" name="TekstSylinder 5"/>
          <p:cNvSpPr txBox="1"/>
          <p:nvPr/>
        </p:nvSpPr>
        <p:spPr>
          <a:xfrm>
            <a:off x="1954876" y="2719394"/>
            <a:ext cx="1648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30%</a:t>
            </a:r>
            <a:endParaRPr lang="en-GB" sz="6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429474" y="2719394"/>
            <a:ext cx="1648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90%</a:t>
            </a:r>
            <a:endParaRPr lang="en-GB" sz="66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979712" y="4582869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 2030</a:t>
            </a:r>
            <a:endParaRPr lang="en-GB" sz="36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508104" y="4582869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 2050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Nordic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in transport </a:t>
            </a:r>
            <a:br>
              <a:rPr lang="nb-NO" dirty="0" smtClean="0"/>
            </a:b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Carbon-Neutral</a:t>
            </a:r>
            <a:r>
              <a:rPr lang="nb-NO" dirty="0" smtClean="0"/>
              <a:t> Scenario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Biofuels</a:t>
            </a:r>
            <a:r>
              <a:rPr lang="nb-NO" dirty="0" smtClean="0"/>
              <a:t> </a:t>
            </a:r>
            <a:r>
              <a:rPr lang="nb-NO" dirty="0" err="1" smtClean="0"/>
              <a:t>account</a:t>
            </a:r>
            <a:r>
              <a:rPr lang="nb-NO" dirty="0" smtClean="0"/>
              <a:t> for 50% </a:t>
            </a:r>
            <a:r>
              <a:rPr lang="nb-NO" dirty="0" err="1" smtClean="0"/>
              <a:t>of</a:t>
            </a:r>
            <a:r>
              <a:rPr lang="nb-NO" dirty="0" smtClean="0"/>
              <a:t> total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in transport in 2050</a:t>
            </a:r>
            <a:endParaRPr lang="nb-NO" dirty="0"/>
          </a:p>
        </p:txBody>
      </p:sp>
      <p:pic>
        <p:nvPicPr>
          <p:cNvPr id="5" name="Picture 5" descr="C:\Users\bs\Dropbox\prezi files\transport-ne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7653"/>
            <a:ext cx="9144000" cy="324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Buildings: Energy efficiency improvements in the Carbon-Neutral Scenario </a:t>
            </a:r>
            <a:endParaRPr lang="en-GB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3967" y="4584179"/>
            <a:ext cx="4176464" cy="7920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35% drop in residential </a:t>
            </a:r>
            <a:br>
              <a:rPr lang="en-GB" dirty="0" smtClean="0"/>
            </a:br>
            <a:r>
              <a:rPr lang="en-GB" dirty="0" smtClean="0"/>
              <a:t>energy use per 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pic>
        <p:nvPicPr>
          <p:cNvPr id="7" name="Picture 10" descr="C:\Users\bs\Dropbox\prezi files\35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556792"/>
            <a:ext cx="3816424" cy="3312656"/>
          </a:xfrm>
          <a:prstGeom prst="rect">
            <a:avLst/>
          </a:prstGeom>
          <a:noFill/>
        </p:spPr>
      </p:pic>
      <p:pic>
        <p:nvPicPr>
          <p:cNvPr id="8" name="Picture 2" descr="C:\Users\bs\Desktop\PREZI USB\NETP 4-3\content\data\repo\33079458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236800"/>
            <a:ext cx="4763638" cy="4280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s\Dropbox\prezi files\buildings1.png"/>
          <p:cNvPicPr>
            <a:picLocks noChangeAspect="1" noChangeArrowheads="1"/>
          </p:cNvPicPr>
          <p:nvPr/>
        </p:nvPicPr>
        <p:blipFill>
          <a:blip r:embed="rId2" cstate="screen"/>
          <a:srcRect r="1554"/>
          <a:stretch>
            <a:fillRect/>
          </a:stretch>
        </p:blipFill>
        <p:spPr bwMode="auto">
          <a:xfrm>
            <a:off x="1187624" y="1196752"/>
            <a:ext cx="6876256" cy="4544761"/>
          </a:xfrm>
          <a:prstGeom prst="rect">
            <a:avLst/>
          </a:prstGeom>
          <a:noFill/>
        </p:spPr>
      </p:pic>
      <p:pic>
        <p:nvPicPr>
          <p:cNvPr id="5122" name="Picture 2" descr="C:\Users\bs\Dropbox\prezi files\buildings2.png"/>
          <p:cNvPicPr>
            <a:picLocks noChangeAspect="1" noChangeArrowheads="1"/>
          </p:cNvPicPr>
          <p:nvPr/>
        </p:nvPicPr>
        <p:blipFill>
          <a:blip r:embed="rId3" cstate="screen"/>
          <a:srcRect r="1554"/>
          <a:stretch>
            <a:fillRect/>
          </a:stretch>
        </p:blipFill>
        <p:spPr bwMode="auto">
          <a:xfrm>
            <a:off x="1187624" y="1196752"/>
            <a:ext cx="6876256" cy="4544761"/>
          </a:xfrm>
          <a:prstGeom prst="rect">
            <a:avLst/>
          </a:prstGeom>
          <a:noFill/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Nordic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from </a:t>
            </a:r>
            <a:r>
              <a:rPr lang="nb-NO" dirty="0" err="1" smtClean="0"/>
              <a:t>residential</a:t>
            </a:r>
            <a:r>
              <a:rPr lang="nb-NO" dirty="0" smtClean="0"/>
              <a:t> </a:t>
            </a:r>
            <a:r>
              <a:rPr lang="nb-NO" dirty="0" err="1" smtClean="0"/>
              <a:t>buildings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nb-NO" dirty="0" smtClean="0"/>
              <a:t>75%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investments</a:t>
            </a:r>
            <a:r>
              <a:rPr lang="nb-NO" dirty="0" smtClean="0"/>
              <a:t> </a:t>
            </a:r>
            <a:r>
              <a:rPr lang="nb-NO" dirty="0" err="1" smtClean="0"/>
              <a:t>go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building</a:t>
            </a:r>
            <a:r>
              <a:rPr lang="nb-NO" dirty="0" smtClean="0"/>
              <a:t> </a:t>
            </a:r>
            <a:r>
              <a:rPr lang="nb-NO" dirty="0" err="1" smtClean="0"/>
              <a:t>shell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bs\Dropbox\prezi files\scenarios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412776"/>
            <a:ext cx="9144001" cy="4018788"/>
          </a:xfrm>
          <a:prstGeom prst="rect">
            <a:avLst/>
          </a:prstGeom>
          <a:noFill/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Global </a:t>
            </a:r>
            <a:r>
              <a:rPr lang="nb-NO" dirty="0" err="1" smtClean="0"/>
              <a:t>energy-related</a:t>
            </a:r>
            <a:r>
              <a:rPr lang="nb-NO" dirty="0" smtClean="0"/>
              <a:t>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from </a:t>
            </a:r>
            <a:r>
              <a:rPr lang="nb-NO" i="1" dirty="0" smtClean="0"/>
              <a:t>Energy </a:t>
            </a:r>
            <a:r>
              <a:rPr lang="nb-NO" i="1" dirty="0" err="1" smtClean="0"/>
              <a:t>Technology</a:t>
            </a:r>
            <a:r>
              <a:rPr lang="nb-NO" i="1" dirty="0" smtClean="0"/>
              <a:t> </a:t>
            </a:r>
            <a:r>
              <a:rPr lang="nb-NO" i="1" dirty="0" err="1" smtClean="0"/>
              <a:t>Perspectives</a:t>
            </a:r>
            <a:r>
              <a:rPr lang="nb-NO" i="1" dirty="0" smtClean="0"/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Final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consumption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in Nordic </a:t>
            </a:r>
            <a:r>
              <a:rPr lang="nb-NO" dirty="0" err="1" smtClean="0"/>
              <a:t>industry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Fossil </a:t>
            </a:r>
            <a:r>
              <a:rPr lang="nb-NO" dirty="0" err="1" smtClean="0"/>
              <a:t>fuel’s</a:t>
            </a:r>
            <a:r>
              <a:rPr lang="nb-NO" dirty="0" smtClean="0"/>
              <a:t> </a:t>
            </a:r>
            <a:r>
              <a:rPr lang="nb-NO" dirty="0" err="1" smtClean="0"/>
              <a:t>share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drops from 40% to 20%, </a:t>
            </a:r>
            <a:r>
              <a:rPr lang="nb-NO" dirty="0" err="1" smtClean="0"/>
              <a:t>emissions</a:t>
            </a:r>
            <a:r>
              <a:rPr lang="nb-NO" dirty="0" smtClean="0"/>
              <a:t> </a:t>
            </a:r>
            <a:r>
              <a:rPr lang="nb-NO" dirty="0" err="1" smtClean="0"/>
              <a:t>drop</a:t>
            </a:r>
            <a:r>
              <a:rPr lang="nb-NO" dirty="0" smtClean="0"/>
              <a:t> by 70%</a:t>
            </a:r>
            <a:endParaRPr lang="nb-NO" dirty="0"/>
          </a:p>
        </p:txBody>
      </p:sp>
      <p:pic>
        <p:nvPicPr>
          <p:cNvPr id="3074" name="Picture 2" descr="C:\Users\bs\Dropbox\prezi files\ind-newes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2204864"/>
            <a:ext cx="6207696" cy="2886578"/>
          </a:xfrm>
          <a:prstGeom prst="rect">
            <a:avLst/>
          </a:prstGeom>
          <a:noFill/>
        </p:spPr>
      </p:pic>
      <p:pic>
        <p:nvPicPr>
          <p:cNvPr id="5" name="Picture 3" descr="C:\Users\bs\Desktop\netp-se-43-11feb\content\data\repo\33077442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548680" y="980728"/>
            <a:ext cx="4788024" cy="4302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CCS </a:t>
            </a:r>
            <a:r>
              <a:rPr lang="nb-NO" dirty="0" err="1" smtClean="0"/>
              <a:t>utilisation</a:t>
            </a:r>
            <a:r>
              <a:rPr lang="nb-NO" dirty="0" smtClean="0"/>
              <a:t> in </a:t>
            </a:r>
            <a:r>
              <a:rPr lang="nb-NO" dirty="0" err="1" smtClean="0"/>
              <a:t>industry</a:t>
            </a:r>
            <a:r>
              <a:rPr lang="nb-NO" dirty="0" smtClean="0"/>
              <a:t> in 2050 </a:t>
            </a:r>
            <a:br>
              <a:rPr lang="nb-NO" dirty="0" smtClean="0"/>
            </a:b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Carbon-Neutral</a:t>
            </a:r>
            <a:r>
              <a:rPr lang="nb-NO" dirty="0" smtClean="0"/>
              <a:t> Scenario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Picture 3" descr="C:\Users\bs\Desktop\netp-se-43-11feb\content\data\repo\33077442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581128" y="-1539552"/>
            <a:ext cx="8928992" cy="8023269"/>
          </a:xfrm>
          <a:prstGeom prst="rect">
            <a:avLst/>
          </a:prstGeom>
          <a:noFill/>
        </p:spPr>
      </p:pic>
      <p:pic>
        <p:nvPicPr>
          <p:cNvPr id="9" name="Picture 6" descr="C:\Users\bs\Dropbox\prezi files\50p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03060" y="1772816"/>
            <a:ext cx="1942127" cy="2056712"/>
          </a:xfrm>
          <a:prstGeom prst="rect">
            <a:avLst/>
          </a:prstGeom>
          <a:noFill/>
        </p:spPr>
      </p:pic>
      <p:pic>
        <p:nvPicPr>
          <p:cNvPr id="10" name="Picture 5" descr="C:\Users\bs\Dropbox\prezi files\30p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7985" y="3854067"/>
            <a:ext cx="1942127" cy="2078076"/>
          </a:xfrm>
          <a:prstGeom prst="rect">
            <a:avLst/>
          </a:prstGeom>
          <a:noFill/>
        </p:spPr>
      </p:pic>
      <p:sp>
        <p:nvSpPr>
          <p:cNvPr id="19" name="TekstSylinder 18"/>
          <p:cNvSpPr txBox="1"/>
          <p:nvPr/>
        </p:nvSpPr>
        <p:spPr>
          <a:xfrm>
            <a:off x="3995936" y="244991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50%</a:t>
            </a:r>
            <a:endParaRPr lang="en-GB" sz="4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3995936" y="4552662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30%</a:t>
            </a:r>
            <a:endParaRPr lang="en-GB" sz="44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5652120" y="4668212"/>
            <a:ext cx="2774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of iron &amp; steel,</a:t>
            </a:r>
          </a:p>
          <a:p>
            <a:r>
              <a:rPr lang="en-GB" sz="3200" dirty="0" smtClean="0"/>
              <a:t>chemical plants</a:t>
            </a:r>
            <a:endParaRPr lang="en-GB" sz="32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5652120" y="2550952"/>
            <a:ext cx="2990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of cement plants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s\Desktop\netp-se-43-11feb\content\data\repo\3316145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268760"/>
            <a:ext cx="8318166" cy="4824536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System integration important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 descr="C:\Users\bs\Desktop\netp-se-43-11feb\content\data\repo\33077442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30923" y="3451782"/>
            <a:ext cx="1577381" cy="1417378"/>
          </a:xfrm>
          <a:prstGeom prst="rect">
            <a:avLst/>
          </a:prstGeom>
          <a:noFill/>
        </p:spPr>
      </p:pic>
      <p:pic>
        <p:nvPicPr>
          <p:cNvPr id="6" name="Picture 2" descr="C:\Users\bs\Desktop\PREZI USB\NETP 4-3\content\data\repo\33079458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3501008"/>
            <a:ext cx="1569347" cy="1410158"/>
          </a:xfrm>
          <a:prstGeom prst="rect">
            <a:avLst/>
          </a:prstGeom>
          <a:noFill/>
        </p:spPr>
      </p:pic>
      <p:pic>
        <p:nvPicPr>
          <p:cNvPr id="7" name="Picture 2" descr="C:\Users\bs\Desktop\PREZI USB\NETP 4-3\content\data\repo\33079278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48208" y="2276872"/>
            <a:ext cx="1352184" cy="1022266"/>
          </a:xfrm>
          <a:prstGeom prst="rect">
            <a:avLst/>
          </a:prstGeom>
          <a:noFill/>
        </p:spPr>
      </p:pic>
      <p:pic>
        <p:nvPicPr>
          <p:cNvPr id="8" name="Picture 2" descr="C:\Users\bs\Desktop\PREZI USB\NETP 4-3\content\data\repo\33163520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39056" y="4579400"/>
            <a:ext cx="1281016" cy="1297872"/>
          </a:xfrm>
          <a:prstGeom prst="rect">
            <a:avLst/>
          </a:prstGeom>
          <a:noFill/>
        </p:spPr>
      </p:pic>
      <p:pic>
        <p:nvPicPr>
          <p:cNvPr id="9" name="Picture 2" descr="C:\Users\bs\Desktop\PREZI USB\NETP 4-3\content\data\repo\42856592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87624" y="1844824"/>
            <a:ext cx="1296144" cy="1541964"/>
          </a:xfrm>
          <a:prstGeom prst="rect">
            <a:avLst/>
          </a:prstGeom>
          <a:noFill/>
        </p:spPr>
      </p:pic>
      <p:pic>
        <p:nvPicPr>
          <p:cNvPr id="10" name="Picture 2" descr="C:\Users\bs\Desktop\PREZI USB\NETP 4-3\content\data\repo\330793355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33312" y="1772816"/>
            <a:ext cx="1458768" cy="1114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s\Desktop\netp-se-43-11feb\content\data\repo\33487826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369770"/>
            <a:ext cx="2859430" cy="2859430"/>
          </a:xfrm>
          <a:prstGeom prst="rect">
            <a:avLst/>
          </a:prstGeom>
          <a:noFill/>
        </p:spPr>
      </p:pic>
      <p:pic>
        <p:nvPicPr>
          <p:cNvPr id="3075" name="Picture 3" descr="C:\Users\bs\Desktop\netp-se-43-11feb\content\data\repo\33487753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2369770"/>
            <a:ext cx="2448272" cy="2448272"/>
          </a:xfrm>
          <a:prstGeom prst="rect">
            <a:avLst/>
          </a:prstGeom>
          <a:noFill/>
        </p:spPr>
      </p:pic>
      <p:pic>
        <p:nvPicPr>
          <p:cNvPr id="3077" name="Picture 5" descr="C:\Users\bs\Desktop\netp-se-43-11feb\content\data\repo\33487858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1886604"/>
            <a:ext cx="2787422" cy="2787422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kstSylinder 4"/>
          <p:cNvSpPr txBox="1"/>
          <p:nvPr/>
        </p:nvSpPr>
        <p:spPr>
          <a:xfrm>
            <a:off x="719064" y="4241978"/>
            <a:ext cx="136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Energy</a:t>
            </a:r>
          </a:p>
          <a:p>
            <a:pPr algn="ctr"/>
            <a:r>
              <a:rPr lang="en-GB" sz="2400" dirty="0" smtClean="0"/>
              <a:t>Efficiency</a:t>
            </a:r>
            <a:endParaRPr lang="en-GB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059832" y="4458002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CCS</a:t>
            </a:r>
            <a:endParaRPr lang="en-GB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611079" y="4458002"/>
            <a:ext cx="190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Infrastructure</a:t>
            </a:r>
            <a:endParaRPr lang="en-GB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164288" y="4241978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Biomass</a:t>
            </a:r>
          </a:p>
          <a:p>
            <a:pPr algn="ctr"/>
            <a:r>
              <a:rPr lang="en-GB" sz="2400" dirty="0" smtClean="0"/>
              <a:t>Supply</a:t>
            </a:r>
            <a:endParaRPr lang="en-GB" sz="2400" dirty="0"/>
          </a:p>
        </p:txBody>
      </p:sp>
      <p:pic>
        <p:nvPicPr>
          <p:cNvPr id="3078" name="Picture 6" descr="C:\Users\bs\Desktop\netp-se-43-11feb\content\data\repo\33487787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80528" y="1577682"/>
            <a:ext cx="3291478" cy="329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bs\Desktop\ma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237312"/>
          </a:xfrm>
          <a:prstGeom prst="rect">
            <a:avLst/>
          </a:prstGeom>
          <a:noFill/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5373216"/>
            <a:ext cx="8424936" cy="79208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Cooperation potential evident in </a:t>
            </a:r>
          </a:p>
          <a:p>
            <a:r>
              <a:rPr lang="en-GB" dirty="0" smtClean="0"/>
              <a:t>infrastructure development, low-carbon RD&amp;D and transport strategies</a:t>
            </a:r>
            <a:endParaRPr lang="en-GB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457200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Nordic cooperation</a:t>
            </a:r>
            <a:endParaRPr lang="en-GB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key factor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 descr="C:\Users\bs\Desktop\PREZI USB\NETP 4-3\content\data\repo\3346168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bs\Desktop\netp-se-43-11feb\content\data\repo\3556628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1595" y="1863874"/>
            <a:ext cx="4104456" cy="231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bs\Dropbox\prezi files\scenarios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412776"/>
            <a:ext cx="9144001" cy="4018788"/>
          </a:xfrm>
          <a:prstGeom prst="rect">
            <a:avLst/>
          </a:prstGeom>
          <a:noFill/>
        </p:spPr>
      </p:pic>
      <p:pic>
        <p:nvPicPr>
          <p:cNvPr id="8" name="Picture 7" descr="C:\Users\bs\Dropbox\prezi files\scenarios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1412776"/>
            <a:ext cx="9144001" cy="4018788"/>
          </a:xfrm>
          <a:prstGeom prst="rect">
            <a:avLst/>
          </a:prstGeom>
          <a:noFill/>
        </p:spPr>
      </p:pic>
      <p:pic>
        <p:nvPicPr>
          <p:cNvPr id="5" name="Picture 6" descr="C:\Users\bs\Dropbox\prezi files\scenarios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1412776"/>
            <a:ext cx="9144001" cy="4018788"/>
          </a:xfrm>
          <a:prstGeom prst="rect">
            <a:avLst/>
          </a:prstGeom>
          <a:noFill/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Nordic </a:t>
            </a:r>
            <a:r>
              <a:rPr lang="nb-NO" dirty="0" err="1" smtClean="0"/>
              <a:t>energy-related</a:t>
            </a:r>
            <a:r>
              <a:rPr lang="nb-NO" dirty="0" smtClean="0"/>
              <a:t>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Carbon-Neutral</a:t>
            </a:r>
            <a:r>
              <a:rPr lang="nb-NO" dirty="0" smtClean="0"/>
              <a:t> Scenario sees Nordic </a:t>
            </a:r>
            <a:r>
              <a:rPr lang="nb-NO" dirty="0" err="1" smtClean="0"/>
              <a:t>emissions</a:t>
            </a:r>
            <a:r>
              <a:rPr lang="nb-NO" dirty="0" smtClean="0"/>
              <a:t> </a:t>
            </a:r>
            <a:r>
              <a:rPr lang="nb-NO" dirty="0" err="1" smtClean="0"/>
              <a:t>drop</a:t>
            </a:r>
            <a:r>
              <a:rPr lang="nb-NO" dirty="0" smtClean="0"/>
              <a:t> 85% </a:t>
            </a:r>
            <a:r>
              <a:rPr lang="nb-NO" dirty="0" err="1" smtClean="0"/>
              <a:t>compared</a:t>
            </a:r>
            <a:r>
              <a:rPr lang="nb-NO" dirty="0" smtClean="0"/>
              <a:t> to</a:t>
            </a:r>
            <a:br>
              <a:rPr lang="nb-NO" dirty="0" smtClean="0"/>
            </a:br>
            <a:r>
              <a:rPr lang="nb-NO" dirty="0" smtClean="0"/>
              <a:t>1990 </a:t>
            </a:r>
            <a:r>
              <a:rPr lang="nb-NO" dirty="0" err="1" smtClean="0"/>
              <a:t>levels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rest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world </a:t>
            </a:r>
            <a:r>
              <a:rPr lang="nb-NO" dirty="0" err="1" smtClean="0"/>
              <a:t>pursuing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2C scenario.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Decoupling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Nordic </a:t>
            </a:r>
            <a:br>
              <a:rPr lang="nb-NO" dirty="0" smtClean="0"/>
            </a:br>
            <a:r>
              <a:rPr lang="nb-NO" dirty="0" smtClean="0"/>
              <a:t>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 and GDP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The Nordic region has </a:t>
            </a:r>
            <a:r>
              <a:rPr lang="nb-NO" dirty="0" err="1" smtClean="0"/>
              <a:t>seen</a:t>
            </a:r>
            <a:r>
              <a:rPr lang="nb-NO" dirty="0" smtClean="0"/>
              <a:t> a steady </a:t>
            </a:r>
            <a:r>
              <a:rPr lang="nb-NO" dirty="0" err="1" smtClean="0"/>
              <a:t>increase</a:t>
            </a:r>
            <a:r>
              <a:rPr lang="nb-NO" dirty="0" smtClean="0"/>
              <a:t> in GDP </a:t>
            </a:r>
            <a:br>
              <a:rPr lang="nb-NO" dirty="0" smtClean="0"/>
            </a:br>
            <a:r>
              <a:rPr lang="nb-NO" dirty="0" err="1" smtClean="0"/>
              <a:t>while</a:t>
            </a:r>
            <a:r>
              <a:rPr lang="nb-NO" dirty="0" smtClean="0"/>
              <a:t> </a:t>
            </a:r>
            <a:r>
              <a:rPr lang="nb-NO" dirty="0" err="1" smtClean="0"/>
              <a:t>limiting</a:t>
            </a:r>
            <a:r>
              <a:rPr lang="nb-NO" dirty="0" smtClean="0"/>
              <a:t>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emission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endParaRPr lang="nb-NO" dirty="0"/>
          </a:p>
        </p:txBody>
      </p:sp>
      <p:pic>
        <p:nvPicPr>
          <p:cNvPr id="1026" name="Picture 2" descr="C:\Users\bs\Desktop\PREZI USB\NETP 4-3\content\data\repo\33300563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41368"/>
            <a:ext cx="9505056" cy="345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s\Dropbox\prezi files\TPES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006" y="1916832"/>
            <a:ext cx="9040994" cy="3209553"/>
          </a:xfrm>
          <a:prstGeom prst="rect">
            <a:avLst/>
          </a:prstGeom>
          <a:noFill/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Nordic total </a:t>
            </a:r>
            <a:r>
              <a:rPr lang="nb-NO" dirty="0" err="1" smtClean="0"/>
              <a:t>primary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supply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Carbon-Neutral</a:t>
            </a:r>
            <a:r>
              <a:rPr lang="nb-NO" dirty="0" smtClean="0"/>
              <a:t> Scenario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err="1" smtClean="0"/>
              <a:t>Biomass</a:t>
            </a:r>
            <a:r>
              <a:rPr lang="nb-NO" dirty="0" smtClean="0"/>
              <a:t> </a:t>
            </a:r>
            <a:r>
              <a:rPr lang="nb-NO" dirty="0" err="1" smtClean="0"/>
              <a:t>replaces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to </a:t>
            </a:r>
            <a:r>
              <a:rPr lang="nb-NO" dirty="0" err="1" smtClean="0"/>
              <a:t>becomes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largest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source</a:t>
            </a:r>
            <a:r>
              <a:rPr lang="nb-NO" dirty="0" smtClean="0"/>
              <a:t>, </a:t>
            </a:r>
            <a:br>
              <a:rPr lang="nb-NO" dirty="0" smtClean="0"/>
            </a:br>
            <a:r>
              <a:rPr lang="nb-NO" dirty="0" err="1" smtClean="0"/>
              <a:t>growth</a:t>
            </a:r>
            <a:r>
              <a:rPr lang="nb-NO" dirty="0" smtClean="0"/>
              <a:t> in </a:t>
            </a:r>
            <a:r>
              <a:rPr lang="nb-NO" dirty="0" err="1" smtClean="0"/>
              <a:t>wind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 smtClean="0"/>
              <a:t> </a:t>
            </a:r>
            <a:r>
              <a:rPr lang="nb-NO" dirty="0" err="1" smtClean="0"/>
              <a:t>contributes</a:t>
            </a:r>
            <a:r>
              <a:rPr lang="nb-NO" dirty="0" smtClean="0"/>
              <a:t> to </a:t>
            </a:r>
            <a:r>
              <a:rPr lang="nb-NO" dirty="0" err="1" smtClean="0"/>
              <a:t>net</a:t>
            </a:r>
            <a:r>
              <a:rPr lang="nb-NO" dirty="0" smtClean="0"/>
              <a:t> </a:t>
            </a:r>
            <a:r>
              <a:rPr lang="nb-NO" dirty="0" err="1" smtClean="0"/>
              <a:t>electricity</a:t>
            </a:r>
            <a:r>
              <a:rPr lang="nb-NO" dirty="0" smtClean="0"/>
              <a:t> </a:t>
            </a:r>
            <a:r>
              <a:rPr lang="nb-NO" dirty="0" err="1" smtClean="0"/>
              <a:t>export</a:t>
            </a:r>
            <a:r>
              <a:rPr lang="nb-NO" dirty="0" smtClean="0"/>
              <a:t> in 2050</a:t>
            </a:r>
            <a:endParaRPr lang="nb-NO" dirty="0"/>
          </a:p>
        </p:txBody>
      </p:sp>
      <p:pic>
        <p:nvPicPr>
          <p:cNvPr id="4098" name="Picture 2" descr="C:\Users\bs\Dropbox\prezi files\TPE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006" y="1916832"/>
            <a:ext cx="9040994" cy="3209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Nordic electricity generation in 2010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bs\Desktop\PREZI USB\NETP 4-3\content\data\repo\331580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1844824"/>
            <a:ext cx="6676113" cy="3744416"/>
          </a:xfrm>
          <a:prstGeom prst="rect">
            <a:avLst/>
          </a:prstGeom>
          <a:noFill/>
        </p:spPr>
      </p:pic>
      <p:grpSp>
        <p:nvGrpSpPr>
          <p:cNvPr id="13" name="Gruppe 12"/>
          <p:cNvGrpSpPr/>
          <p:nvPr/>
        </p:nvGrpSpPr>
        <p:grpSpPr>
          <a:xfrm>
            <a:off x="7016060" y="2065629"/>
            <a:ext cx="1334981" cy="1611333"/>
            <a:chOff x="6804248" y="2171357"/>
            <a:chExt cx="1334981" cy="1611333"/>
          </a:xfrm>
        </p:grpSpPr>
        <p:pic>
          <p:nvPicPr>
            <p:cNvPr id="6" name="Picture 2" descr="C:\Users\bs\Dropbox\prezi files\65p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04248" y="2171357"/>
              <a:ext cx="1303580" cy="1329651"/>
            </a:xfrm>
            <a:prstGeom prst="rect">
              <a:avLst/>
            </a:prstGeom>
            <a:noFill/>
          </p:spPr>
        </p:pic>
        <p:sp>
          <p:nvSpPr>
            <p:cNvPr id="8" name="TekstSylinder 7"/>
            <p:cNvSpPr txBox="1"/>
            <p:nvPr/>
          </p:nvSpPr>
          <p:spPr>
            <a:xfrm>
              <a:off x="7092280" y="2573794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65%</a:t>
              </a:r>
              <a:endParaRPr lang="en-GB" sz="2800" dirty="0"/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6804248" y="3382580"/>
              <a:ext cx="1334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Renewable</a:t>
              </a:r>
              <a:endParaRPr lang="en-GB" sz="2000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6950402" y="3964994"/>
            <a:ext cx="1438022" cy="1624246"/>
            <a:chOff x="6738590" y="3645024"/>
            <a:chExt cx="1438022" cy="1624246"/>
          </a:xfrm>
        </p:grpSpPr>
        <p:pic>
          <p:nvPicPr>
            <p:cNvPr id="7" name="Picture 11" descr="C:\Users\bs\Dropbox\prezi files\85p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828063" y="3645024"/>
              <a:ext cx="1303580" cy="1351812"/>
            </a:xfrm>
            <a:prstGeom prst="rect">
              <a:avLst/>
            </a:prstGeom>
            <a:noFill/>
          </p:spPr>
        </p:pic>
        <p:sp>
          <p:nvSpPr>
            <p:cNvPr id="10" name="TekstSylinder 9"/>
            <p:cNvSpPr txBox="1"/>
            <p:nvPr/>
          </p:nvSpPr>
          <p:spPr>
            <a:xfrm>
              <a:off x="7077737" y="4057908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85%</a:t>
              </a:r>
              <a:endParaRPr lang="en-GB" sz="2800" dirty="0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6738590" y="4869160"/>
              <a:ext cx="1438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Carbon-free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s\Desktop\PREZI USB\NETP 4-3\content\data\repo\42856592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628800"/>
            <a:ext cx="3934350" cy="4680520"/>
          </a:xfrm>
          <a:prstGeom prst="rect">
            <a:avLst/>
          </a:prstGeom>
          <a:noFill/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Nordic </a:t>
            </a:r>
            <a:r>
              <a:rPr lang="nb-NO" dirty="0" err="1" smtClean="0"/>
              <a:t>power</a:t>
            </a:r>
            <a:r>
              <a:rPr lang="nb-NO" dirty="0" smtClean="0"/>
              <a:t> </a:t>
            </a:r>
            <a:r>
              <a:rPr lang="nb-NO" dirty="0" err="1" smtClean="0"/>
              <a:t>generation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Carbon-Neutral</a:t>
            </a:r>
            <a:r>
              <a:rPr lang="nb-NO" dirty="0" smtClean="0"/>
              <a:t> Scenario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pSp>
        <p:nvGrpSpPr>
          <p:cNvPr id="2" name="Gruppe 12"/>
          <p:cNvGrpSpPr/>
          <p:nvPr/>
        </p:nvGrpSpPr>
        <p:grpSpPr>
          <a:xfrm>
            <a:off x="1331639" y="2276872"/>
            <a:ext cx="2736305" cy="1423167"/>
            <a:chOff x="4355975" y="1943120"/>
            <a:chExt cx="2736305" cy="1423167"/>
          </a:xfrm>
        </p:grpSpPr>
        <p:pic>
          <p:nvPicPr>
            <p:cNvPr id="7171" name="Picture 3" descr="C:\Users\bs\Dropbox\prezi files\80p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55975" y="1943120"/>
              <a:ext cx="1296145" cy="1423167"/>
            </a:xfrm>
            <a:prstGeom prst="rect">
              <a:avLst/>
            </a:prstGeom>
            <a:noFill/>
          </p:spPr>
        </p:pic>
        <p:sp>
          <p:nvSpPr>
            <p:cNvPr id="11" name="TekstSylinder 10"/>
            <p:cNvSpPr txBox="1"/>
            <p:nvPr/>
          </p:nvSpPr>
          <p:spPr>
            <a:xfrm>
              <a:off x="4597400" y="2401724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80%</a:t>
              </a:r>
              <a:endParaRPr lang="en-GB" sz="2800" dirty="0"/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5757299" y="2315354"/>
              <a:ext cx="13349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Renewable</a:t>
              </a:r>
            </a:p>
            <a:p>
              <a:r>
                <a:rPr lang="en-GB" sz="2000" dirty="0" smtClean="0"/>
                <a:t>in 2050</a:t>
              </a:r>
              <a:endParaRPr lang="en-GB" sz="2000" dirty="0"/>
            </a:p>
          </p:txBody>
        </p:sp>
      </p:grpSp>
      <p:grpSp>
        <p:nvGrpSpPr>
          <p:cNvPr id="3" name="Gruppe 14"/>
          <p:cNvGrpSpPr/>
          <p:nvPr/>
        </p:nvGrpSpPr>
        <p:grpSpPr>
          <a:xfrm>
            <a:off x="1187623" y="4052661"/>
            <a:ext cx="2870158" cy="1752603"/>
            <a:chOff x="395536" y="3332581"/>
            <a:chExt cx="2870158" cy="1752603"/>
          </a:xfrm>
        </p:grpSpPr>
        <p:pic>
          <p:nvPicPr>
            <p:cNvPr id="7175" name="Picture 7" descr="C:\Users\bs\Dropbox\prezi files\40p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95536" y="3332581"/>
              <a:ext cx="1512168" cy="1752603"/>
            </a:xfrm>
            <a:prstGeom prst="rect">
              <a:avLst/>
            </a:prstGeom>
            <a:noFill/>
          </p:spPr>
        </p:pic>
        <p:sp>
          <p:nvSpPr>
            <p:cNvPr id="14" name="TekstSylinder 13"/>
            <p:cNvSpPr txBox="1"/>
            <p:nvPr/>
          </p:nvSpPr>
          <p:spPr>
            <a:xfrm>
              <a:off x="1951039" y="3781489"/>
              <a:ext cx="13146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40%</a:t>
              </a:r>
            </a:p>
            <a:p>
              <a:r>
                <a:rPr lang="en-GB" sz="2000" dirty="0" smtClean="0"/>
                <a:t>generation</a:t>
              </a:r>
            </a:p>
            <a:p>
              <a:r>
                <a:rPr lang="en-GB" sz="2000" dirty="0" smtClean="0"/>
                <a:t>increase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s\Dropbox\prezi files\powerCO2ne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60848"/>
            <a:ext cx="9122306" cy="3384376"/>
          </a:xfrm>
          <a:prstGeom prst="rect">
            <a:avLst/>
          </a:prstGeom>
          <a:noFill/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Nordic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 from </a:t>
            </a:r>
            <a:br>
              <a:rPr lang="nb-NO" dirty="0" smtClean="0"/>
            </a:br>
            <a:r>
              <a:rPr lang="nb-NO" dirty="0" err="1" smtClean="0"/>
              <a:t>power</a:t>
            </a:r>
            <a:r>
              <a:rPr lang="nb-NO" dirty="0" smtClean="0"/>
              <a:t> and heat </a:t>
            </a:r>
            <a:r>
              <a:rPr lang="nb-NO" dirty="0" err="1" smtClean="0"/>
              <a:t>generation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Power and heat is </a:t>
            </a:r>
            <a:r>
              <a:rPr lang="nb-NO" dirty="0" err="1" smtClean="0"/>
              <a:t>decarbonised</a:t>
            </a:r>
            <a:r>
              <a:rPr lang="nb-NO" dirty="0" smtClean="0"/>
              <a:t> in all scenarios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s\Desktop\PREZI USB\NETP 4-3\content\data\repo\325711199.png"/>
          <p:cNvPicPr>
            <a:picLocks noChangeAspect="1" noChangeArrowheads="1"/>
          </p:cNvPicPr>
          <p:nvPr/>
        </p:nvPicPr>
        <p:blipFill>
          <a:blip r:embed="rId2" cstate="screen"/>
          <a:srcRect t="35151"/>
          <a:stretch>
            <a:fillRect/>
          </a:stretch>
        </p:blipFill>
        <p:spPr bwMode="auto">
          <a:xfrm>
            <a:off x="403537" y="2132856"/>
            <a:ext cx="8740463" cy="3188319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Nordic </a:t>
            </a:r>
            <a:r>
              <a:rPr lang="nb-NO" dirty="0" err="1" smtClean="0"/>
              <a:t>electricity</a:t>
            </a:r>
            <a:r>
              <a:rPr lang="nb-NO" dirty="0" smtClean="0"/>
              <a:t> </a:t>
            </a:r>
            <a:r>
              <a:rPr lang="nb-NO" dirty="0" err="1" smtClean="0"/>
              <a:t>generation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Carbon-Neutral</a:t>
            </a:r>
            <a:r>
              <a:rPr lang="nb-NO" dirty="0" smtClean="0"/>
              <a:t> Scenario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Up to a 10-fold increase in wind generation</a:t>
            </a:r>
          </a:p>
          <a:p>
            <a:r>
              <a:rPr lang="en-GB" dirty="0" smtClean="0"/>
              <a:t>from 3% of total generation in 2010 to 25% in 2050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TP_2012_with_title">
  <a:themeElements>
    <a:clrScheme name="">
      <a:dk1>
        <a:srgbClr val="336699"/>
      </a:dk1>
      <a:lt1>
        <a:srgbClr val="FFFFFF"/>
      </a:lt1>
      <a:dk2>
        <a:srgbClr val="017896"/>
      </a:dk2>
      <a:lt2>
        <a:srgbClr val="000000"/>
      </a:lt2>
      <a:accent1>
        <a:srgbClr val="FF9900"/>
      </a:accent1>
      <a:accent2>
        <a:srgbClr val="0099CC"/>
      </a:accent2>
      <a:accent3>
        <a:srgbClr val="FFFFFF"/>
      </a:accent3>
      <a:accent4>
        <a:srgbClr val="2A5682"/>
      </a:accent4>
      <a:accent5>
        <a:srgbClr val="FFCAAA"/>
      </a:accent5>
      <a:accent6>
        <a:srgbClr val="008AB9"/>
      </a:accent6>
      <a:hlink>
        <a:srgbClr val="330099"/>
      </a:hlink>
      <a:folHlink>
        <a:srgbClr val="CBCBCB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TP_2012_with_title">
  <a:themeElements>
    <a:clrScheme name="">
      <a:dk1>
        <a:srgbClr val="336699"/>
      </a:dk1>
      <a:lt1>
        <a:srgbClr val="FFFFFF"/>
      </a:lt1>
      <a:dk2>
        <a:srgbClr val="017896"/>
      </a:dk2>
      <a:lt2>
        <a:srgbClr val="000000"/>
      </a:lt2>
      <a:accent1>
        <a:srgbClr val="FF9900"/>
      </a:accent1>
      <a:accent2>
        <a:srgbClr val="0099CC"/>
      </a:accent2>
      <a:accent3>
        <a:srgbClr val="FFFFFF"/>
      </a:accent3>
      <a:accent4>
        <a:srgbClr val="2A5682"/>
      </a:accent4>
      <a:accent5>
        <a:srgbClr val="FFCAAA"/>
      </a:accent5>
      <a:accent6>
        <a:srgbClr val="008AB9"/>
      </a:accent6>
      <a:hlink>
        <a:srgbClr val="330099"/>
      </a:hlink>
      <a:folHlink>
        <a:srgbClr val="CBCBCB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20985</TotalTime>
  <Words>401</Words>
  <Application>Microsoft Office PowerPoint</Application>
  <PresentationFormat>Skjermfremvisning (4:3)</PresentationFormat>
  <Paragraphs>80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25</vt:i4>
      </vt:variant>
    </vt:vector>
  </HeadingPairs>
  <TitlesOfParts>
    <vt:vector size="28" baseType="lpstr">
      <vt:lpstr>Office-tema</vt:lpstr>
      <vt:lpstr>ETP_2012_with_title</vt:lpstr>
      <vt:lpstr>1_ETP_2012_with_title</vt:lpstr>
      <vt:lpstr>Lysbilde 1</vt:lpstr>
      <vt:lpstr>Global energy-related CO2 emissions</vt:lpstr>
      <vt:lpstr>Nordic energy-related CO2 emissions</vt:lpstr>
      <vt:lpstr>Decoupling of Nordic  CO2 emissions and GDP</vt:lpstr>
      <vt:lpstr>Nordic total primary energy supply in the Carbon-Neutral Scenario</vt:lpstr>
      <vt:lpstr>Nordic electricity generation in 2010</vt:lpstr>
      <vt:lpstr>Nordic power generation  in the Carbon-Neutral Scenario</vt:lpstr>
      <vt:lpstr>Nordic CO2 emissions from  power and heat generation</vt:lpstr>
      <vt:lpstr>Nordic electricity generation in the Carbon-Neutral Scenario</vt:lpstr>
      <vt:lpstr>Nordic wind capacity in 2010: 6GW</vt:lpstr>
      <vt:lpstr>40GW of Nordic wind capacity in 2050  in the Carbon-Neutral Scenario</vt:lpstr>
      <vt:lpstr>Infrastructure: Extra-Nordic transmission capacity in the Carbon-Neutral Scenario</vt:lpstr>
      <vt:lpstr>Nordic net electricity export in the Carbon-Neutral Scenario</vt:lpstr>
      <vt:lpstr>Nordic district heating mix by fuel </vt:lpstr>
      <vt:lpstr>Transport: Light-Duty Vehicle (LDV) fuel economy in the Carbon-Neutral Scenario</vt:lpstr>
      <vt:lpstr>EV share of total Nordic car sales  in the Carbon-Neutral Scenario</vt:lpstr>
      <vt:lpstr>Nordic energy use in transport  in the Carbon-Neutral Scenario</vt:lpstr>
      <vt:lpstr>Buildings: Energy efficiency improvements in the Carbon-Neutral Scenario </vt:lpstr>
      <vt:lpstr>Nordic CO2 emissions  from residential buildings</vt:lpstr>
      <vt:lpstr>Final energy consumption  in Nordic industry</vt:lpstr>
      <vt:lpstr>CCS utilisation in industry in 2050  in the Carbon-Neutral Scenario</vt:lpstr>
      <vt:lpstr>System integration important</vt:lpstr>
      <vt:lpstr>Key challenges</vt:lpstr>
      <vt:lpstr>Lysbilde 24</vt:lpstr>
      <vt:lpstr>Lysbilde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Nordic ETP</dc:title>
  <dc:creator>Benjamin Donald Smith</dc:creator>
  <cp:keywords>© IEA/OECD/NER</cp:keywords>
  <cp:lastModifiedBy>Benjamin Smith</cp:lastModifiedBy>
  <cp:revision>655</cp:revision>
  <dcterms:created xsi:type="dcterms:W3CDTF">2012-04-16T07:55:57Z</dcterms:created>
  <dcterms:modified xsi:type="dcterms:W3CDTF">2013-02-21T17:13:18Z</dcterms:modified>
</cp:coreProperties>
</file>