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73" r:id="rId2"/>
    <p:sldMasterId id="2147483695" r:id="rId3"/>
  </p:sldMasterIdLst>
  <p:notesMasterIdLst>
    <p:notesMasterId r:id="rId17"/>
  </p:notesMasterIdLst>
  <p:handoutMasterIdLst>
    <p:handoutMasterId r:id="rId18"/>
  </p:handoutMasterIdLst>
  <p:sldIdLst>
    <p:sldId id="588" r:id="rId4"/>
    <p:sldId id="597" r:id="rId5"/>
    <p:sldId id="589" r:id="rId6"/>
    <p:sldId id="590" r:id="rId7"/>
    <p:sldId id="591" r:id="rId8"/>
    <p:sldId id="604" r:id="rId9"/>
    <p:sldId id="605" r:id="rId10"/>
    <p:sldId id="606" r:id="rId11"/>
    <p:sldId id="607" r:id="rId12"/>
    <p:sldId id="593" r:id="rId13"/>
    <p:sldId id="598" r:id="rId14"/>
    <p:sldId id="592" r:id="rId15"/>
    <p:sldId id="595" r:id="rId16"/>
  </p:sldIdLst>
  <p:sldSz cx="9144000" cy="6858000" type="screen4x3"/>
  <p:notesSz cx="6669088" cy="9775825"/>
  <p:embeddedFontLst>
    <p:embeddedFont>
      <p:font typeface="Verdana" panose="020B0604030504040204" pitchFamily="34" charset="0"/>
      <p:regular r:id="rId19"/>
      <p:bold r:id="rId20"/>
      <p:italic r:id="rId21"/>
      <p:boldItalic r:id="rId22"/>
    </p:embeddedFont>
    <p:embeddedFont>
      <p:font typeface="Arial Black" panose="020B0A04020102020204" pitchFamily="34" charset="0"/>
      <p:bold r:id="rId23"/>
    </p:embeddedFont>
    <p:embeddedFont>
      <p:font typeface="Rotis Sans Serif" panose="02000503000000000004" pitchFamily="2" charset="0"/>
      <p:regular r:id="rId24"/>
      <p:bold r:id="rId25"/>
      <p:italic r:id="rId26"/>
    </p:embeddedFont>
    <p:embeddedFont>
      <p:font typeface="Calibri" panose="020F0502020204030204" pitchFamily="34" charset="0"/>
      <p:regular r:id="rId27"/>
      <p:bold r:id="rId28"/>
      <p:italic r:id="rId29"/>
      <p:boldItalic r:id="rId30"/>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 Martin Nilsen" initials="TMN" lastIdx="1" clrIdx="0">
    <p:extLst>
      <p:ext uri="{19B8F6BF-5375-455C-9EA6-DF929625EA0E}">
        <p15:presenceInfo xmlns:p15="http://schemas.microsoft.com/office/powerpoint/2012/main" userId="S-1-5-21-37131087-6561982-3359455463-27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emastil 1 - aks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Mørk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Mørk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iddels stil 4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iddels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64" autoAdjust="0"/>
    <p:restoredTop sz="84414" autoAdjust="0"/>
  </p:normalViewPr>
  <p:slideViewPr>
    <p:cSldViewPr>
      <p:cViewPr varScale="1">
        <p:scale>
          <a:sx n="96" d="100"/>
          <a:sy n="96" d="100"/>
        </p:scale>
        <p:origin x="1596" y="78"/>
      </p:cViewPr>
      <p:guideLst>
        <p:guide orient="horz" pos="2160"/>
        <p:guide pos="2880"/>
      </p:guideLst>
    </p:cSldViewPr>
  </p:slideViewPr>
  <p:outlineViewPr>
    <p:cViewPr>
      <p:scale>
        <a:sx n="33" d="100"/>
        <a:sy n="33" d="100"/>
      </p:scale>
      <p:origin x="0" y="-24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1" d="100"/>
          <a:sy n="81" d="100"/>
        </p:scale>
        <p:origin x="3306" y="96"/>
      </p:cViewPr>
      <p:guideLst>
        <p:guide orient="horz" pos="307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889938" cy="488792"/>
          </a:xfrm>
          <a:prstGeom prst="rect">
            <a:avLst/>
          </a:prstGeom>
        </p:spPr>
        <p:txBody>
          <a:bodyPr vert="horz" lIns="90584" tIns="45292" rIns="90584" bIns="45292"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88792"/>
          </a:xfrm>
          <a:prstGeom prst="rect">
            <a:avLst/>
          </a:prstGeom>
        </p:spPr>
        <p:txBody>
          <a:bodyPr vert="horz" lIns="90584" tIns="45292" rIns="90584" bIns="45292" rtlCol="0"/>
          <a:lstStyle>
            <a:lvl1pPr algn="r">
              <a:defRPr sz="1200"/>
            </a:lvl1pPr>
          </a:lstStyle>
          <a:p>
            <a:fld id="{5EE0E865-8EA2-43DF-93A6-8EB9585BE851}" type="datetimeFigureOut">
              <a:rPr lang="nb-NO" smtClean="0"/>
              <a:pPr/>
              <a:t>15.01.2015</a:t>
            </a:fld>
            <a:endParaRPr lang="nb-NO"/>
          </a:p>
        </p:txBody>
      </p:sp>
      <p:sp>
        <p:nvSpPr>
          <p:cNvPr id="4" name="Plassholder for bunntekst 3"/>
          <p:cNvSpPr>
            <a:spLocks noGrp="1"/>
          </p:cNvSpPr>
          <p:nvPr>
            <p:ph type="ftr" sz="quarter" idx="2"/>
          </p:nvPr>
        </p:nvSpPr>
        <p:spPr>
          <a:xfrm>
            <a:off x="1" y="9285338"/>
            <a:ext cx="2889938" cy="488792"/>
          </a:xfrm>
          <a:prstGeom prst="rect">
            <a:avLst/>
          </a:prstGeom>
        </p:spPr>
        <p:txBody>
          <a:bodyPr vert="horz" lIns="90584" tIns="45292" rIns="90584" bIns="45292"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285338"/>
            <a:ext cx="2889938" cy="488792"/>
          </a:xfrm>
          <a:prstGeom prst="rect">
            <a:avLst/>
          </a:prstGeom>
        </p:spPr>
        <p:txBody>
          <a:bodyPr vert="horz" lIns="90584" tIns="45292" rIns="90584" bIns="45292" rtlCol="0" anchor="b"/>
          <a:lstStyle>
            <a:lvl1pPr algn="r">
              <a:defRPr sz="1200"/>
            </a:lvl1pPr>
          </a:lstStyle>
          <a:p>
            <a:fld id="{0BAAF0CC-0C3D-4177-A099-A3C33FF0540A}" type="slidenum">
              <a:rPr lang="nb-NO" smtClean="0"/>
              <a:pPr/>
              <a:t>‹#›</a:t>
            </a:fld>
            <a:endParaRPr lang="nb-NO"/>
          </a:p>
        </p:txBody>
      </p:sp>
    </p:spTree>
    <p:extLst>
      <p:ext uri="{BB962C8B-B14F-4D97-AF65-F5344CB8AC3E}">
        <p14:creationId xmlns:p14="http://schemas.microsoft.com/office/powerpoint/2010/main" val="303747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889938" cy="488792"/>
          </a:xfrm>
          <a:prstGeom prst="rect">
            <a:avLst/>
          </a:prstGeom>
        </p:spPr>
        <p:txBody>
          <a:bodyPr vert="horz" lIns="90584" tIns="45292" rIns="90584" bIns="45292" rtlCol="0"/>
          <a:lstStyle>
            <a:lvl1pPr algn="l">
              <a:defRPr sz="1200"/>
            </a:lvl1pPr>
          </a:lstStyle>
          <a:p>
            <a:endParaRPr lang="nb-NO"/>
          </a:p>
        </p:txBody>
      </p:sp>
      <p:sp>
        <p:nvSpPr>
          <p:cNvPr id="3" name="Plassholder for dato 2"/>
          <p:cNvSpPr>
            <a:spLocks noGrp="1"/>
          </p:cNvSpPr>
          <p:nvPr>
            <p:ph type="dt" idx="1"/>
          </p:nvPr>
        </p:nvSpPr>
        <p:spPr>
          <a:xfrm>
            <a:off x="3777607" y="0"/>
            <a:ext cx="2889938" cy="488792"/>
          </a:xfrm>
          <a:prstGeom prst="rect">
            <a:avLst/>
          </a:prstGeom>
        </p:spPr>
        <p:txBody>
          <a:bodyPr vert="horz" lIns="90584" tIns="45292" rIns="90584" bIns="45292" rtlCol="0"/>
          <a:lstStyle>
            <a:lvl1pPr algn="r">
              <a:defRPr sz="1200"/>
            </a:lvl1pPr>
          </a:lstStyle>
          <a:p>
            <a:fld id="{8AE71724-BF83-4070-9155-44C0A72695D6}" type="datetimeFigureOut">
              <a:rPr lang="nb-NO" smtClean="0"/>
              <a:pPr/>
              <a:t>15.01.2015</a:t>
            </a:fld>
            <a:endParaRPr lang="nb-NO"/>
          </a:p>
        </p:txBody>
      </p:sp>
      <p:sp>
        <p:nvSpPr>
          <p:cNvPr id="4" name="Plassholder for lysbilde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0584" tIns="45292" rIns="90584" bIns="45292" rtlCol="0" anchor="ctr"/>
          <a:lstStyle/>
          <a:p>
            <a:endParaRPr lang="nb-NO"/>
          </a:p>
        </p:txBody>
      </p:sp>
      <p:sp>
        <p:nvSpPr>
          <p:cNvPr id="5" name="Plassholder for notater 4"/>
          <p:cNvSpPr>
            <a:spLocks noGrp="1"/>
          </p:cNvSpPr>
          <p:nvPr>
            <p:ph type="body" sz="quarter" idx="3"/>
          </p:nvPr>
        </p:nvSpPr>
        <p:spPr>
          <a:xfrm>
            <a:off x="666909" y="4643517"/>
            <a:ext cx="5335270" cy="4399122"/>
          </a:xfrm>
          <a:prstGeom prst="rect">
            <a:avLst/>
          </a:prstGeom>
        </p:spPr>
        <p:txBody>
          <a:bodyPr vert="horz" lIns="90584" tIns="45292" rIns="90584" bIns="45292"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9285338"/>
            <a:ext cx="2889938" cy="488792"/>
          </a:xfrm>
          <a:prstGeom prst="rect">
            <a:avLst/>
          </a:prstGeom>
        </p:spPr>
        <p:txBody>
          <a:bodyPr vert="horz" lIns="90584" tIns="45292" rIns="90584" bIns="45292"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85338"/>
            <a:ext cx="2889938" cy="488792"/>
          </a:xfrm>
          <a:prstGeom prst="rect">
            <a:avLst/>
          </a:prstGeom>
        </p:spPr>
        <p:txBody>
          <a:bodyPr vert="horz" lIns="90584" tIns="45292" rIns="90584" bIns="45292" rtlCol="0" anchor="b"/>
          <a:lstStyle>
            <a:lvl1pPr algn="r">
              <a:defRPr sz="1200"/>
            </a:lvl1pPr>
          </a:lstStyle>
          <a:p>
            <a:fld id="{C4BFE02C-F025-41D3-BCF6-7001CE82FAF0}" type="slidenum">
              <a:rPr lang="nb-NO" smtClean="0"/>
              <a:pPr/>
              <a:t>‹#›</a:t>
            </a:fld>
            <a:endParaRPr lang="nb-NO"/>
          </a:p>
        </p:txBody>
      </p:sp>
    </p:spTree>
    <p:extLst>
      <p:ext uri="{BB962C8B-B14F-4D97-AF65-F5344CB8AC3E}">
        <p14:creationId xmlns:p14="http://schemas.microsoft.com/office/powerpoint/2010/main" val="3823206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u="sng" baseline="0" dirty="0" smtClean="0"/>
              <a:t>Disclaimer on the notes included in this presentation</a:t>
            </a:r>
          </a:p>
          <a:p>
            <a:r>
              <a:rPr lang="en-GB" baseline="0" dirty="0" smtClean="0"/>
              <a:t>We have included our speaking points in the notes area in this presentation for your reference. It does not include the questions and answers, for them you should see the FAQ on the website. Please keep in mind that the notes here should not be considered official guidelines to be followed word by word. The hierarchy of information is therefore as follows, with information on the first level overriding information at the second an third levels:</a:t>
            </a:r>
          </a:p>
          <a:p>
            <a:pPr marL="228600" indent="-228600">
              <a:buAutoNum type="arabicPeriod"/>
            </a:pPr>
            <a:r>
              <a:rPr lang="en-GB" baseline="0" dirty="0" smtClean="0"/>
              <a:t>Call text and attachments (evaluation criteria and strategy)</a:t>
            </a:r>
          </a:p>
          <a:p>
            <a:pPr marL="228600" indent="-228600">
              <a:buAutoNum type="arabicPeriod"/>
            </a:pPr>
            <a:r>
              <a:rPr lang="en-GB" baseline="0" dirty="0" smtClean="0"/>
              <a:t>Frequently Asked Questions (FAQ) file on website (coming) </a:t>
            </a:r>
          </a:p>
          <a:p>
            <a:pPr marL="228600" indent="-228600">
              <a:buAutoNum type="arabicPeriod"/>
            </a:pPr>
            <a:r>
              <a:rPr lang="en-GB" baseline="0" dirty="0" smtClean="0"/>
              <a:t>This presentation, the speaking points (notes) and the recorded audio from information meeting webinar</a:t>
            </a:r>
          </a:p>
        </p:txBody>
      </p:sp>
      <p:sp>
        <p:nvSpPr>
          <p:cNvPr id="4" name="Plassholder for lysbildenummer 3"/>
          <p:cNvSpPr>
            <a:spLocks noGrp="1"/>
          </p:cNvSpPr>
          <p:nvPr>
            <p:ph type="sldNum" sz="quarter" idx="10"/>
          </p:nvPr>
        </p:nvSpPr>
        <p:spPr/>
        <p:txBody>
          <a:bodyPr/>
          <a:lstStyle/>
          <a:p>
            <a:fld id="{C4BFE02C-F025-41D3-BCF6-7001CE82FAF0}" type="slidenum">
              <a:rPr lang="nb-NO" smtClean="0"/>
              <a:pPr/>
              <a:t>1</a:t>
            </a:fld>
            <a:endParaRPr lang="nb-NO"/>
          </a:p>
        </p:txBody>
      </p:sp>
    </p:spTree>
    <p:extLst>
      <p:ext uri="{BB962C8B-B14F-4D97-AF65-F5344CB8AC3E}">
        <p14:creationId xmlns:p14="http://schemas.microsoft.com/office/powerpoint/2010/main" val="1846594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428875" y="715963"/>
            <a:ext cx="3335338" cy="2501900"/>
          </a:xfrm>
        </p:spPr>
      </p:sp>
      <p:sp>
        <p:nvSpPr>
          <p:cNvPr id="3" name="Plassholder for notater 2"/>
          <p:cNvSpPr>
            <a:spLocks noGrp="1"/>
          </p:cNvSpPr>
          <p:nvPr>
            <p:ph type="body" idx="1"/>
          </p:nvPr>
        </p:nvSpPr>
        <p:spPr>
          <a:xfrm>
            <a:off x="526232" y="3087712"/>
            <a:ext cx="5508699" cy="5943009"/>
          </a:xfrm>
        </p:spPr>
        <p:txBody>
          <a:bodyPr>
            <a:normAutofit fontScale="92500" lnSpcReduction="20000"/>
          </a:bodyPr>
          <a:lstStyle/>
          <a:p>
            <a:pPr marL="162655" indent="-162655">
              <a:buFont typeface="Arial"/>
              <a:buChar char="•"/>
            </a:pPr>
            <a:r>
              <a:rPr lang="en-US" u="sng" dirty="0" smtClean="0"/>
              <a:t>A. The first</a:t>
            </a:r>
            <a:r>
              <a:rPr lang="en-US" u="sng" baseline="0" dirty="0" smtClean="0"/>
              <a:t> one says that a project m</a:t>
            </a:r>
            <a:r>
              <a:rPr lang="en-US" u="sng" dirty="0" smtClean="0"/>
              <a:t>ust be led,</a:t>
            </a:r>
            <a:r>
              <a:rPr lang="en-US" u="sng" baseline="0" dirty="0" smtClean="0"/>
              <a:t> or owned as we say, </a:t>
            </a:r>
            <a:r>
              <a:rPr lang="en-US" u="sng" dirty="0" smtClean="0"/>
              <a:t>by a Nordic research </a:t>
            </a:r>
            <a:r>
              <a:rPr lang="en-US" u="sng" dirty="0" err="1" smtClean="0"/>
              <a:t>organisation</a:t>
            </a:r>
            <a:r>
              <a:rPr lang="en-US" u="sng" dirty="0" smtClean="0"/>
              <a:t>.</a:t>
            </a:r>
            <a:r>
              <a:rPr lang="en-US" u="sng" baseline="0" dirty="0" smtClean="0"/>
              <a:t> The p</a:t>
            </a:r>
            <a:r>
              <a:rPr lang="en-US" u="sng" dirty="0" smtClean="0"/>
              <a:t>roject manager must be an established senior researcher from the same </a:t>
            </a:r>
            <a:r>
              <a:rPr lang="en-US" u="sng" dirty="0" err="1" smtClean="0"/>
              <a:t>organisation</a:t>
            </a:r>
            <a:r>
              <a:rPr lang="en-US" u="sng" dirty="0" smtClean="0"/>
              <a:t>. </a:t>
            </a:r>
          </a:p>
          <a:p>
            <a:pPr marL="596400" lvl="2" indent="-162655" defTabSz="867491">
              <a:buFont typeface="Arial"/>
              <a:buChar char="•"/>
              <a:defRPr/>
            </a:pPr>
            <a:r>
              <a:rPr lang="en-GB" dirty="0" smtClean="0"/>
              <a:t>The definition of a Research</a:t>
            </a:r>
            <a:r>
              <a:rPr lang="en-GB" baseline="0" dirty="0" smtClean="0"/>
              <a:t> Organisation </a:t>
            </a:r>
            <a:r>
              <a:rPr lang="en-GB" dirty="0" smtClean="0"/>
              <a:t>can be found in attachment 2 to the call text, which is available for download from our call website. Essentially</a:t>
            </a:r>
            <a:r>
              <a:rPr lang="en-GB" baseline="0" dirty="0" smtClean="0"/>
              <a:t> this covers universities and research institutions, if you are looking to submit a proposal as the lead partner and are in any doubt about your status we strongly advise you to check our definition. Please contact us if you require clarification.</a:t>
            </a:r>
            <a:endParaRPr lang="en-US" u="sng" dirty="0" smtClean="0"/>
          </a:p>
          <a:p>
            <a:pPr marL="162655" indent="-162655">
              <a:buFont typeface="Arial"/>
              <a:buChar char="•"/>
            </a:pPr>
            <a:r>
              <a:rPr lang="en-GB" u="sng" dirty="0" smtClean="0"/>
              <a:t>B. A r</a:t>
            </a:r>
            <a:r>
              <a:rPr lang="en-US" u="sng" dirty="0" err="1" smtClean="0"/>
              <a:t>esearch</a:t>
            </a:r>
            <a:r>
              <a:rPr lang="en-US" u="sng" dirty="0" smtClean="0"/>
              <a:t> consortium must involve partners from at least three Nordic countries </a:t>
            </a:r>
          </a:p>
          <a:p>
            <a:pPr marL="596400" lvl="1" indent="-162655">
              <a:buFont typeface="Arial"/>
              <a:buChar char="•"/>
            </a:pPr>
            <a:r>
              <a:rPr lang="en-GB" baseline="0" dirty="0" smtClean="0"/>
              <a:t>Relevant institutional partners from the Baltic region and/or North-West Russia are welcome but do not count towards the minimum of three Nordic partners</a:t>
            </a:r>
            <a:endParaRPr lang="en-GB" dirty="0" smtClean="0"/>
          </a:p>
          <a:p>
            <a:pPr marL="171450" indent="-171450">
              <a:buFont typeface="Arial" panose="020B0604020202020204" pitchFamily="34" charset="0"/>
              <a:buChar char="•"/>
            </a:pPr>
            <a:r>
              <a:rPr lang="en-US" u="sng" dirty="0" smtClean="0"/>
              <a:t>C. Partners must be based in the Nordic countries, Baltic countries or N.W. Russia to be eligible for funding. </a:t>
            </a:r>
          </a:p>
          <a:p>
            <a:pPr marL="596400" lvl="1" indent="-162655">
              <a:buFont typeface="Arial"/>
              <a:buChar char="•"/>
            </a:pPr>
            <a:r>
              <a:rPr lang="en-US" dirty="0" smtClean="0"/>
              <a:t>Partners outside of</a:t>
            </a:r>
            <a:r>
              <a:rPr lang="en-US" baseline="0" dirty="0" smtClean="0"/>
              <a:t> this area</a:t>
            </a:r>
            <a:r>
              <a:rPr lang="en-US" dirty="0" smtClean="0"/>
              <a:t> may join the project </a:t>
            </a:r>
            <a:r>
              <a:rPr lang="en-GB" baseline="0" dirty="0" smtClean="0"/>
              <a:t>but must finance their own participation or seek alternative funding sources. </a:t>
            </a:r>
          </a:p>
          <a:p>
            <a:pPr marL="162655" indent="-162655">
              <a:buFont typeface="Arial"/>
              <a:buChar char="•"/>
            </a:pPr>
            <a:r>
              <a:rPr lang="en-US" u="sng" dirty="0" smtClean="0"/>
              <a:t>D. You are strongly encouraged to include influential partners from industry to increase the relevance and impact of the research activities.</a:t>
            </a:r>
          </a:p>
          <a:p>
            <a:pPr marL="596400" lvl="1" indent="-162655">
              <a:buFont typeface="Arial"/>
              <a:buChar char="•"/>
            </a:pPr>
            <a:r>
              <a:rPr lang="en-US" dirty="0" smtClean="0"/>
              <a:t>As we</a:t>
            </a:r>
            <a:r>
              <a:rPr lang="en-US" baseline="0" dirty="0" smtClean="0"/>
              <a:t> mentioned earlier in the presentation, the inclusion of industry partners is strongly encouraged where relevant.</a:t>
            </a:r>
          </a:p>
          <a:p>
            <a:pPr marL="596400" lvl="1" indent="-162655">
              <a:buFont typeface="Arial"/>
              <a:buChar char="•"/>
            </a:pPr>
            <a:r>
              <a:rPr lang="en-US" baseline="0" dirty="0" smtClean="0"/>
              <a:t>While we hope to see industry participate as project partners, they may also be involved at a less integrated level in an advisory group or similar.</a:t>
            </a:r>
          </a:p>
          <a:p>
            <a:pPr marL="596400" lvl="1" indent="-162655">
              <a:buFont typeface="Arial"/>
              <a:buChar char="•"/>
            </a:pPr>
            <a:r>
              <a:rPr lang="en-US" dirty="0" smtClean="0"/>
              <a:t>However,</a:t>
            </a:r>
            <a:r>
              <a:rPr lang="en-US" baseline="0" dirty="0" smtClean="0"/>
              <a:t> as they are not under the definition of a Research </a:t>
            </a:r>
            <a:r>
              <a:rPr lang="en-US" baseline="0" dirty="0" err="1" smtClean="0"/>
              <a:t>Organsation</a:t>
            </a:r>
            <a:r>
              <a:rPr lang="en-US" baseline="0" dirty="0" smtClean="0"/>
              <a:t>, the support they can receive from Nordic Energy Research is limited to the De Minimis rule of approximately 1,8 million NOK per three year period. We will cover this on the next slide.</a:t>
            </a:r>
          </a:p>
          <a:p>
            <a:pPr marL="596400" lvl="1" indent="-162655">
              <a:buFont typeface="Arial"/>
              <a:buChar char="•"/>
            </a:pPr>
            <a:r>
              <a:rPr lang="en-US" dirty="0" smtClean="0"/>
              <a:t>Industry</a:t>
            </a:r>
            <a:r>
              <a:rPr lang="en-US" baseline="0" dirty="0" smtClean="0"/>
              <a:t> may also be a relevant source of c</a:t>
            </a:r>
            <a:r>
              <a:rPr lang="en-US" dirty="0" smtClean="0"/>
              <a:t>o-financing,</a:t>
            </a:r>
            <a:r>
              <a:rPr lang="en-US" baseline="0" dirty="0" smtClean="0"/>
              <a:t> which we will also cover on the next slide.</a:t>
            </a:r>
          </a:p>
          <a:p>
            <a:pPr marL="162655" indent="-162655">
              <a:buFont typeface="Arial"/>
              <a:buChar char="•"/>
            </a:pPr>
            <a:r>
              <a:rPr lang="en-US" u="sng" dirty="0" smtClean="0"/>
              <a:t>E. Governmental and non-governmental partners are also encouraged where relevant.</a:t>
            </a:r>
          </a:p>
          <a:p>
            <a:pPr marL="596400" lvl="1" indent="-162655">
              <a:buFont typeface="Arial"/>
              <a:buChar char="•"/>
            </a:pPr>
            <a:r>
              <a:rPr lang="en-US" u="none" dirty="0" smtClean="0"/>
              <a:t>Here</a:t>
            </a:r>
            <a:r>
              <a:rPr lang="en-US" u="none" baseline="0" dirty="0" smtClean="0"/>
              <a:t> too we expect that by involving relevant governmental </a:t>
            </a:r>
            <a:r>
              <a:rPr lang="en-US" u="none" baseline="0" dirty="0" err="1" smtClean="0"/>
              <a:t>organisations</a:t>
            </a:r>
            <a:r>
              <a:rPr lang="en-US" u="none" baseline="0" dirty="0" smtClean="0"/>
              <a:t>, international </a:t>
            </a:r>
            <a:r>
              <a:rPr lang="en-US" u="none" baseline="0" dirty="0" err="1" smtClean="0"/>
              <a:t>organisations</a:t>
            </a:r>
            <a:r>
              <a:rPr lang="en-US" u="none" baseline="0" dirty="0" smtClean="0"/>
              <a:t>, and non-governmental </a:t>
            </a:r>
            <a:r>
              <a:rPr lang="en-US" u="none" baseline="0" dirty="0" err="1" smtClean="0"/>
              <a:t>organisations</a:t>
            </a:r>
            <a:r>
              <a:rPr lang="en-US" u="none" baseline="0" dirty="0" smtClean="0"/>
              <a:t>, the projects can gain additional political relevance and achieve the high-level as discussed earlier in the presentation.</a:t>
            </a:r>
          </a:p>
          <a:p>
            <a:pPr marL="596400" lvl="1" indent="-162655" defTabSz="867491">
              <a:buFont typeface="Arial"/>
              <a:buChar char="•"/>
              <a:defRPr/>
            </a:pPr>
            <a:r>
              <a:rPr lang="en-US" baseline="0" dirty="0" smtClean="0"/>
              <a:t>These actors may be included in the project as research partners, or if relevant as participants to an advisory group or similar.</a:t>
            </a:r>
            <a:endParaRPr lang="en-US" u="none" dirty="0" smtClean="0"/>
          </a:p>
          <a:p>
            <a:pPr marL="596400" lvl="1" indent="-162655">
              <a:buFont typeface="Arial"/>
              <a:buChar char="•"/>
            </a:pPr>
            <a:r>
              <a:rPr lang="en-US" u="none" dirty="0" smtClean="0"/>
              <a:t>These</a:t>
            </a:r>
            <a:r>
              <a:rPr lang="en-US" u="none" baseline="0" dirty="0" smtClean="0"/>
              <a:t> partners too are outside the definition of a Research </a:t>
            </a:r>
            <a:r>
              <a:rPr lang="en-US" u="none" baseline="0" dirty="0" err="1" smtClean="0"/>
              <a:t>Organisation</a:t>
            </a:r>
            <a:r>
              <a:rPr lang="en-US" u="none" baseline="0" dirty="0" smtClean="0"/>
              <a:t> and are limited to </a:t>
            </a:r>
            <a:r>
              <a:rPr lang="en-US" baseline="0" dirty="0" smtClean="0"/>
              <a:t>the De Minimis rule.</a:t>
            </a:r>
          </a:p>
        </p:txBody>
      </p:sp>
      <p:sp>
        <p:nvSpPr>
          <p:cNvPr id="4" name="Plassholder for lysbildenummer 3"/>
          <p:cNvSpPr>
            <a:spLocks noGrp="1"/>
          </p:cNvSpPr>
          <p:nvPr>
            <p:ph type="sldNum" sz="quarter" idx="10"/>
          </p:nvPr>
        </p:nvSpPr>
        <p:spPr/>
        <p:txBody>
          <a:bodyPr/>
          <a:lstStyle/>
          <a:p>
            <a:fld id="{C4BFE02C-F025-41D3-BCF6-7001CE82FAF0}" type="slidenum">
              <a:rPr lang="nb-NO" smtClean="0"/>
              <a:pPr/>
              <a:t>10</a:t>
            </a:fld>
            <a:endParaRPr lang="nb-NO"/>
          </a:p>
        </p:txBody>
      </p:sp>
    </p:spTree>
    <p:extLst>
      <p:ext uri="{BB962C8B-B14F-4D97-AF65-F5344CB8AC3E}">
        <p14:creationId xmlns:p14="http://schemas.microsoft.com/office/powerpoint/2010/main" val="3171273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519488" y="733425"/>
            <a:ext cx="2235200" cy="1677988"/>
          </a:xfrm>
        </p:spPr>
      </p:sp>
      <p:sp>
        <p:nvSpPr>
          <p:cNvPr id="3" name="Plassholder for notater 2"/>
          <p:cNvSpPr>
            <a:spLocks noGrp="1"/>
          </p:cNvSpPr>
          <p:nvPr>
            <p:ph type="body" idx="1"/>
          </p:nvPr>
        </p:nvSpPr>
        <p:spPr>
          <a:xfrm>
            <a:off x="382216" y="2151608"/>
            <a:ext cx="5846921" cy="6837151"/>
          </a:xfrm>
        </p:spPr>
        <p:txBody>
          <a:bodyPr>
            <a:normAutofit fontScale="92500"/>
          </a:bodyPr>
          <a:lstStyle/>
          <a:p>
            <a:pPr marL="162655" indent="-162655">
              <a:buFont typeface="Arial"/>
              <a:buChar char="•"/>
            </a:pPr>
            <a:r>
              <a:rPr lang="en-US" u="sng" dirty="0" smtClean="0"/>
              <a:t>A. Co-financing is not required but strongly encouraged.</a:t>
            </a:r>
          </a:p>
          <a:p>
            <a:pPr marL="596400" lvl="1" indent="-162655">
              <a:buFont typeface="Arial"/>
              <a:buChar char="•"/>
            </a:pPr>
            <a:r>
              <a:rPr lang="en-US" u="sng" dirty="0" smtClean="0"/>
              <a:t>100 % of project costs can be covered</a:t>
            </a:r>
            <a:r>
              <a:rPr lang="en-US" u="sng" baseline="0" dirty="0" smtClean="0"/>
              <a:t> by Nordic Energy Research</a:t>
            </a:r>
            <a:endParaRPr lang="en-US" u="sng" dirty="0" smtClean="0"/>
          </a:p>
          <a:p>
            <a:pPr marL="1030146" lvl="2" indent="-162655">
              <a:buFont typeface="Arial"/>
              <a:buChar char="•"/>
            </a:pPr>
            <a:r>
              <a:rPr lang="en-US" dirty="0" smtClean="0"/>
              <a:t>It</a:t>
            </a:r>
            <a:r>
              <a:rPr lang="en-US" baseline="0" dirty="0" smtClean="0"/>
              <a:t> is covered f</a:t>
            </a:r>
            <a:r>
              <a:rPr lang="en-US" dirty="0" smtClean="0"/>
              <a:t>or all Nordic, Baltic, N.W. Russian partners.</a:t>
            </a:r>
            <a:r>
              <a:rPr lang="en-US" baseline="0" dirty="0" smtClean="0"/>
              <a:t> F</a:t>
            </a:r>
            <a:r>
              <a:rPr lang="en-US" dirty="0" smtClean="0"/>
              <a:t>or</a:t>
            </a:r>
            <a:r>
              <a:rPr lang="en-US" baseline="0" dirty="0" smtClean="0"/>
              <a:t> partners outside these regions we cannot cover any costs.</a:t>
            </a:r>
          </a:p>
          <a:p>
            <a:pPr marL="1030146" lvl="2" indent="-162655">
              <a:buFont typeface="Arial"/>
              <a:buChar char="•"/>
            </a:pPr>
            <a:r>
              <a:rPr lang="en-US" baseline="0" dirty="0" smtClean="0"/>
              <a:t>There is a cap on the funding we can provide to partners who are not within our definition of a Research </a:t>
            </a:r>
            <a:r>
              <a:rPr lang="en-US" baseline="0" dirty="0" err="1" smtClean="0"/>
              <a:t>Organisation</a:t>
            </a:r>
            <a:r>
              <a:rPr lang="en-US" baseline="0" dirty="0" smtClean="0"/>
              <a:t>.</a:t>
            </a:r>
            <a:endParaRPr lang="en-US" dirty="0" smtClean="0"/>
          </a:p>
          <a:p>
            <a:pPr marL="596400" lvl="1" indent="-162655" defTabSz="867491">
              <a:buFont typeface="Arial" panose="020B0604020202020204" pitchFamily="34" charset="0"/>
              <a:buChar char="•"/>
              <a:defRPr/>
            </a:pPr>
            <a:r>
              <a:rPr lang="en-GB" baseline="0" dirty="0" smtClean="0"/>
              <a:t>In the case where co-financing is larger than the sought amount of support from NER, or where NER’s contribution is a form of top-up to an existing project, please keep in mind the “strategic relevance” criteria and the importance that these projects act as complementary elements of NER’s portfolio for the next four years. If NER’s contribution is seen to “drown” in a much larger or broader project, it may be challenging to portray the project as a Nordic flagship.</a:t>
            </a:r>
          </a:p>
          <a:p>
            <a:pPr marL="162655" indent="-162655">
              <a:buFont typeface="Arial"/>
              <a:buChar char="•"/>
            </a:pPr>
            <a:r>
              <a:rPr lang="en-US" u="sng" dirty="0" smtClean="0"/>
              <a:t>B. Grants to partners outside Nordic Energy Research’s definition of a Research </a:t>
            </a:r>
            <a:r>
              <a:rPr lang="en-US" u="sng" dirty="0" err="1" smtClean="0"/>
              <a:t>Organisation</a:t>
            </a:r>
            <a:r>
              <a:rPr lang="en-US" u="sng" dirty="0" smtClean="0"/>
              <a:t> are limited</a:t>
            </a:r>
          </a:p>
          <a:p>
            <a:pPr marL="596400" lvl="1" indent="-162655">
              <a:buFont typeface="Arial"/>
              <a:buChar char="•"/>
            </a:pPr>
            <a:r>
              <a:rPr lang="en-US" dirty="0" smtClean="0"/>
              <a:t>Due to the </a:t>
            </a:r>
            <a:r>
              <a:rPr lang="en-US" u="none" dirty="0" smtClean="0"/>
              <a:t>importance</a:t>
            </a:r>
            <a:r>
              <a:rPr lang="en-US" u="none" baseline="0" dirty="0" smtClean="0"/>
              <a:t> of this issue, we’ve included the text here in the presentation as it is written in the call text:</a:t>
            </a:r>
            <a:endParaRPr lang="en-US" u="none" dirty="0" smtClean="0"/>
          </a:p>
          <a:p>
            <a:pPr marL="596400" lvl="1" indent="-162655">
              <a:buFont typeface="Arial"/>
              <a:buChar char="•"/>
            </a:pPr>
            <a:r>
              <a:rPr lang="en-US" u="none" dirty="0" smtClean="0"/>
              <a:t>This support is limited</a:t>
            </a:r>
            <a:r>
              <a:rPr lang="en-US" u="none" baseline="0" dirty="0" smtClean="0"/>
              <a:t> </a:t>
            </a:r>
            <a:r>
              <a:rPr lang="en-US" u="none" dirty="0" smtClean="0"/>
              <a:t>to the equivalent of 200 000 EUR (about 1,8 million NOK) per partner per 3 fiscal year period in accordance with EU/EFTA regulations on </a:t>
            </a:r>
            <a:r>
              <a:rPr lang="en-US" i="1" u="none" dirty="0" smtClean="0"/>
              <a:t>de </a:t>
            </a:r>
            <a:r>
              <a:rPr lang="en-US" i="1" u="none" dirty="0" err="1" smtClean="0"/>
              <a:t>minimis</a:t>
            </a:r>
            <a:r>
              <a:rPr lang="en-US" i="1" u="none" dirty="0" smtClean="0"/>
              <a:t>  </a:t>
            </a:r>
            <a:r>
              <a:rPr lang="en-US" u="none" dirty="0" smtClean="0"/>
              <a:t>aid. The cap includes any funding from any</a:t>
            </a:r>
            <a:r>
              <a:rPr lang="en-US" u="none" baseline="0" dirty="0" smtClean="0"/>
              <a:t> </a:t>
            </a:r>
            <a:r>
              <a:rPr lang="en-US" u="none" dirty="0" smtClean="0"/>
              <a:t>other Nordic sources classified as </a:t>
            </a:r>
            <a:r>
              <a:rPr lang="en-US" i="1" u="none" dirty="0" smtClean="0"/>
              <a:t>de </a:t>
            </a:r>
            <a:r>
              <a:rPr lang="en-US" i="1" u="none" dirty="0" err="1" smtClean="0"/>
              <a:t>minimis</a:t>
            </a:r>
            <a:r>
              <a:rPr lang="en-US" i="1" u="none" dirty="0" smtClean="0"/>
              <a:t> </a:t>
            </a:r>
            <a:r>
              <a:rPr lang="en-US" u="none" dirty="0" smtClean="0"/>
              <a:t>aid during that same period . This means </a:t>
            </a:r>
            <a:r>
              <a:rPr lang="en-US" dirty="0" smtClean="0"/>
              <a:t>that the partner must check and include</a:t>
            </a:r>
            <a:r>
              <a:rPr lang="en-US" baseline="0" dirty="0" smtClean="0"/>
              <a:t> any de </a:t>
            </a:r>
            <a:r>
              <a:rPr lang="en-US" baseline="0" dirty="0" err="1" smtClean="0"/>
              <a:t>minimis</a:t>
            </a:r>
            <a:r>
              <a:rPr lang="en-US" baseline="0" dirty="0" smtClean="0"/>
              <a:t> support </a:t>
            </a:r>
            <a:r>
              <a:rPr lang="en-US" dirty="0" smtClean="0"/>
              <a:t>that the </a:t>
            </a:r>
            <a:r>
              <a:rPr lang="en-US" dirty="0" err="1" smtClean="0"/>
              <a:t>organisation</a:t>
            </a:r>
            <a:r>
              <a:rPr lang="en-US" dirty="0" smtClean="0"/>
              <a:t> has received</a:t>
            </a:r>
            <a:r>
              <a:rPr lang="en-US" baseline="0" dirty="0" smtClean="0"/>
              <a:t> from any of the five Nordic countries in the cap. We have received some questions from you regarding de </a:t>
            </a:r>
            <a:r>
              <a:rPr lang="en-US" baseline="0" dirty="0" err="1" smtClean="0"/>
              <a:t>minimis</a:t>
            </a:r>
            <a:r>
              <a:rPr lang="en-US" baseline="0" dirty="0" smtClean="0"/>
              <a:t> aid. Please see attachment 2 of the call text documents, and the links to the relevant EU </a:t>
            </a:r>
            <a:r>
              <a:rPr lang="en-US" baseline="0" dirty="0" err="1" smtClean="0"/>
              <a:t>documetns</a:t>
            </a:r>
            <a:r>
              <a:rPr lang="en-US" baseline="0" dirty="0" smtClean="0"/>
              <a:t> in the footnotes of that attachment for more on this. We also advice those of you who are uncertain about your </a:t>
            </a:r>
            <a:r>
              <a:rPr lang="en-US" baseline="0" dirty="0" err="1" smtClean="0"/>
              <a:t>organisation’s</a:t>
            </a:r>
            <a:r>
              <a:rPr lang="en-US" baseline="0" dirty="0" smtClean="0"/>
              <a:t> status in relation to our definition of a research </a:t>
            </a:r>
            <a:r>
              <a:rPr lang="en-US" baseline="0" dirty="0" err="1" smtClean="0"/>
              <a:t>organisation</a:t>
            </a:r>
            <a:r>
              <a:rPr lang="en-US" baseline="0" dirty="0" smtClean="0"/>
              <a:t> or have questions on state aid to contact people within your own </a:t>
            </a:r>
            <a:r>
              <a:rPr lang="en-US" baseline="0" dirty="0" err="1" smtClean="0"/>
              <a:t>organisation</a:t>
            </a:r>
            <a:r>
              <a:rPr lang="en-US" baseline="0" dirty="0" smtClean="0"/>
              <a:t> that deal with these questions. Typically that would be your administration or economy department. </a:t>
            </a:r>
          </a:p>
          <a:p>
            <a:pPr marL="596400" lvl="1" indent="-162655">
              <a:buFont typeface="Arial"/>
              <a:buChar char="•"/>
            </a:pPr>
            <a:r>
              <a:rPr lang="en-US" baseline="0" dirty="0" smtClean="0"/>
              <a:t>We do not require documentation of the status of your institution in the pre-proposal stage, but instead at the full proposal stage. However, it is critically important that you have a clear understanding of the status of all partners in your project at the pre-proposal stage. </a:t>
            </a:r>
            <a:endParaRPr lang="en-US" dirty="0" smtClean="0"/>
          </a:p>
          <a:p>
            <a:pPr marL="596400" lvl="1" indent="-162655">
              <a:buFont typeface="Arial"/>
              <a:buChar char="•"/>
            </a:pPr>
            <a:r>
              <a:rPr lang="en-US" dirty="0" smtClean="0"/>
              <a:t>Please</a:t>
            </a:r>
            <a:r>
              <a:rPr lang="en-US" baseline="0" dirty="0" smtClean="0"/>
              <a:t> r</a:t>
            </a:r>
            <a:r>
              <a:rPr lang="en-US" dirty="0" smtClean="0"/>
              <a:t>ead Attachment 2 carefully.</a:t>
            </a:r>
            <a:endParaRPr lang="en-GB" dirty="0" smtClean="0"/>
          </a:p>
          <a:p>
            <a:pPr marL="162655" indent="-162655">
              <a:buFont typeface="Arial"/>
              <a:buChar char="•"/>
            </a:pPr>
            <a:r>
              <a:rPr lang="en-US" u="sng" dirty="0" smtClean="0"/>
              <a:t>C. Nordic Energy Research does not apply a fixed ceiling to hourly rates or overhead.</a:t>
            </a:r>
          </a:p>
          <a:p>
            <a:pPr marL="596400" lvl="1" indent="-162655">
              <a:buFont typeface="Arial"/>
              <a:buChar char="•"/>
            </a:pPr>
            <a:r>
              <a:rPr lang="en-US" dirty="0" smtClean="0"/>
              <a:t>We have chosen to remove the ceiling on hourly rates and overhead in line with our sister</a:t>
            </a:r>
            <a:r>
              <a:rPr lang="en-US" baseline="0" dirty="0" smtClean="0"/>
              <a:t> </a:t>
            </a:r>
            <a:r>
              <a:rPr lang="en-US" baseline="0" dirty="0" err="1" smtClean="0"/>
              <a:t>organisation</a:t>
            </a:r>
            <a:r>
              <a:rPr lang="en-US" baseline="0" dirty="0" smtClean="0"/>
              <a:t> </a:t>
            </a:r>
            <a:r>
              <a:rPr lang="en-US" baseline="0" dirty="0" err="1" smtClean="0"/>
              <a:t>Nordforsk</a:t>
            </a:r>
            <a:r>
              <a:rPr lang="en-US" baseline="0" dirty="0" smtClean="0"/>
              <a:t>. This is to ensure that we attract the leading research environments across the Nordic region.</a:t>
            </a:r>
          </a:p>
          <a:p>
            <a:pPr marL="596400" lvl="1" indent="-162655">
              <a:buFont typeface="Arial"/>
              <a:buChar char="•"/>
            </a:pPr>
            <a:r>
              <a:rPr lang="en-US" baseline="0" dirty="0" smtClean="0"/>
              <a:t>However, to balance this, c</a:t>
            </a:r>
            <a:r>
              <a:rPr lang="en-US" dirty="0" smtClean="0"/>
              <a:t>ost effectiveness is included in the evaluation criteria</a:t>
            </a:r>
            <a:r>
              <a:rPr lang="en-US" baseline="0" dirty="0" smtClean="0"/>
              <a:t> at the full proposal stage – not at the pre-proposal stage.</a:t>
            </a:r>
            <a:endParaRPr lang="en-US" dirty="0" smtClean="0"/>
          </a:p>
          <a:p>
            <a:pPr marL="596400" lvl="1" indent="-162655">
              <a:buFont typeface="Arial"/>
              <a:buChar char="•"/>
            </a:pPr>
            <a:r>
              <a:rPr lang="en-US" dirty="0" smtClean="0"/>
              <a:t>Please follow your own institution’s norms and guidelines when budgeting</a:t>
            </a:r>
            <a:r>
              <a:rPr lang="en-US" baseline="0" dirty="0" smtClean="0"/>
              <a:t>.</a:t>
            </a:r>
            <a:endParaRPr lang="en-US" dirty="0" smtClean="0"/>
          </a:p>
        </p:txBody>
      </p:sp>
      <p:sp>
        <p:nvSpPr>
          <p:cNvPr id="4" name="Plassholder for lysbildenummer 3"/>
          <p:cNvSpPr>
            <a:spLocks noGrp="1"/>
          </p:cNvSpPr>
          <p:nvPr>
            <p:ph type="sldNum" sz="quarter" idx="10"/>
          </p:nvPr>
        </p:nvSpPr>
        <p:spPr/>
        <p:txBody>
          <a:bodyPr/>
          <a:lstStyle/>
          <a:p>
            <a:fld id="{C4BFE02C-F025-41D3-BCF6-7001CE82FAF0}" type="slidenum">
              <a:rPr lang="nb-NO" smtClean="0"/>
              <a:pPr/>
              <a:t>11</a:t>
            </a:fld>
            <a:endParaRPr lang="nb-NO"/>
          </a:p>
        </p:txBody>
      </p:sp>
    </p:spTree>
    <p:extLst>
      <p:ext uri="{BB962C8B-B14F-4D97-AF65-F5344CB8AC3E}">
        <p14:creationId xmlns:p14="http://schemas.microsoft.com/office/powerpoint/2010/main" val="1729644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66909" y="4398963"/>
            <a:ext cx="5335270" cy="4399122"/>
          </a:xfrm>
        </p:spPr>
        <p:txBody>
          <a:bodyPr>
            <a:normAutofit lnSpcReduction="10000"/>
          </a:bodyPr>
          <a:lstStyle/>
          <a:p>
            <a:pPr marL="171450" indent="-171450">
              <a:buFont typeface="Arial" panose="020B0604020202020204" pitchFamily="34" charset="0"/>
              <a:buChar char="•"/>
            </a:pPr>
            <a:r>
              <a:rPr lang="en-GB" baseline="0" dirty="0" smtClean="0"/>
              <a:t>All pre-proposals must be submitted via our electronic call system be Thursday, 19</a:t>
            </a:r>
            <a:r>
              <a:rPr lang="en-GB" baseline="30000" dirty="0" smtClean="0"/>
              <a:t>th</a:t>
            </a:r>
            <a:r>
              <a:rPr lang="en-GB" baseline="0" dirty="0" smtClean="0"/>
              <a:t> of February at 1 pm CET. Please make sure you set up an application some time before the deadline. The call system allows you to submit a proposal several times. The last submission you do will be the one we will evaluate. </a:t>
            </a:r>
            <a:endParaRPr lang="en-GB" dirty="0" smtClean="0"/>
          </a:p>
          <a:p>
            <a:pPr marL="0" indent="0">
              <a:buFont typeface="Arial"/>
              <a:buNone/>
            </a:pPr>
            <a:endParaRPr lang="en-GB" baseline="0" dirty="0" smtClean="0"/>
          </a:p>
          <a:p>
            <a:pPr marL="162655" indent="-162655">
              <a:buFont typeface="Arial"/>
              <a:buChar char="•"/>
            </a:pPr>
            <a:r>
              <a:rPr lang="en-GB" baseline="0" dirty="0" smtClean="0"/>
              <a:t>The application process consists of two stages. </a:t>
            </a:r>
          </a:p>
          <a:p>
            <a:pPr marL="596400" lvl="1" indent="-162655">
              <a:buFont typeface="Arial"/>
              <a:buChar char="•"/>
            </a:pPr>
            <a:r>
              <a:rPr lang="en-GB" baseline="0" dirty="0" smtClean="0"/>
              <a:t>First you submit your pre-proposals by 19 February. When the pre-proposals have been evaluated by the Board of Nordic Energy Research, the applicants will be notified whether their proposal has qualified for the second phase or not. </a:t>
            </a:r>
          </a:p>
          <a:p>
            <a:pPr marL="596400" lvl="1" indent="-162655">
              <a:buFont typeface="Arial"/>
              <a:buChar char="•"/>
            </a:pPr>
            <a:r>
              <a:rPr lang="en-GB" baseline="0" dirty="0" smtClean="0"/>
              <a:t>In the second phase, which is by invitation only, the full proposals will go out to full international peer-review, and ultimately decided by the board of Nordic Energy research.</a:t>
            </a:r>
          </a:p>
          <a:p>
            <a:pPr marL="1030146" lvl="2" indent="-162655">
              <a:buFont typeface="Arial"/>
              <a:buChar char="•"/>
            </a:pPr>
            <a:r>
              <a:rPr lang="en-GB" baseline="0" dirty="0" smtClean="0"/>
              <a:t>Projects totalling approximately 3-4 times the available funding will be invited to submit full proposals.</a:t>
            </a:r>
          </a:p>
          <a:p>
            <a:pPr marL="1030146" lvl="2" indent="-162655">
              <a:buFont typeface="Arial"/>
              <a:buChar char="•"/>
            </a:pPr>
            <a:r>
              <a:rPr lang="en-GB" baseline="0" dirty="0" smtClean="0"/>
              <a:t>Nordic Energy Research will publish a list of the project titles and lead institutions for those pre-proposals invited to submit full proposals. We will also initiate a dialogue with those invited to the second round to offer feedback from the first round evaluation.   </a:t>
            </a:r>
          </a:p>
        </p:txBody>
      </p:sp>
      <p:sp>
        <p:nvSpPr>
          <p:cNvPr id="4" name="Plassholder for lysbildenummer 3"/>
          <p:cNvSpPr>
            <a:spLocks noGrp="1"/>
          </p:cNvSpPr>
          <p:nvPr>
            <p:ph type="sldNum" sz="quarter" idx="10"/>
          </p:nvPr>
        </p:nvSpPr>
        <p:spPr/>
        <p:txBody>
          <a:bodyPr/>
          <a:lstStyle/>
          <a:p>
            <a:fld id="{C4BFE02C-F025-41D3-BCF6-7001CE82FAF0}" type="slidenum">
              <a:rPr lang="nb-NO" smtClean="0"/>
              <a:pPr/>
              <a:t>12</a:t>
            </a:fld>
            <a:endParaRPr lang="nb-NO"/>
          </a:p>
        </p:txBody>
      </p:sp>
    </p:spTree>
    <p:extLst>
      <p:ext uri="{BB962C8B-B14F-4D97-AF65-F5344CB8AC3E}">
        <p14:creationId xmlns:p14="http://schemas.microsoft.com/office/powerpoint/2010/main" val="3645745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See </a:t>
            </a:r>
            <a:r>
              <a:rPr lang="en-US" dirty="0" smtClean="0"/>
              <a:t>FAQ </a:t>
            </a:r>
            <a:r>
              <a:rPr lang="en-US" smtClean="0"/>
              <a:t>on</a:t>
            </a:r>
            <a:r>
              <a:rPr lang="en-US" baseline="0" smtClean="0"/>
              <a:t> website.</a:t>
            </a:r>
            <a:endParaRPr lang="en-US" dirty="0" smtClean="0"/>
          </a:p>
        </p:txBody>
      </p:sp>
      <p:sp>
        <p:nvSpPr>
          <p:cNvPr id="4" name="Slide Number Placeholder 3"/>
          <p:cNvSpPr>
            <a:spLocks noGrp="1"/>
          </p:cNvSpPr>
          <p:nvPr>
            <p:ph type="sldNum" sz="quarter" idx="10"/>
          </p:nvPr>
        </p:nvSpPr>
        <p:spPr/>
        <p:txBody>
          <a:bodyPr/>
          <a:lstStyle/>
          <a:p>
            <a:fld id="{C4BFE02C-F025-41D3-BCF6-7001CE82FAF0}" type="slidenum">
              <a:rPr lang="nb-NO" smtClean="0"/>
              <a:pPr/>
              <a:t>13</a:t>
            </a:fld>
            <a:endParaRPr lang="nb-NO"/>
          </a:p>
        </p:txBody>
      </p:sp>
    </p:spTree>
    <p:extLst>
      <p:ext uri="{BB962C8B-B14F-4D97-AF65-F5344CB8AC3E}">
        <p14:creationId xmlns:p14="http://schemas.microsoft.com/office/powerpoint/2010/main" val="192802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66909" y="4398963"/>
            <a:ext cx="5335270" cy="4399122"/>
          </a:xfrm>
        </p:spPr>
        <p:txBody>
          <a:bodyPr>
            <a:normAutofit/>
          </a:bodyPr>
          <a:lstStyle/>
          <a:p>
            <a:pPr marL="433745" lvl="1" indent="0">
              <a:buFont typeface="Arial" panose="020B0604020202020204" pitchFamily="34" charset="0"/>
              <a:buNone/>
            </a:pPr>
            <a:endParaRPr lang="en-GB" u="none" baseline="0" dirty="0" smtClean="0"/>
          </a:p>
        </p:txBody>
      </p:sp>
      <p:sp>
        <p:nvSpPr>
          <p:cNvPr id="4" name="Plassholder for lysbildenummer 3"/>
          <p:cNvSpPr>
            <a:spLocks noGrp="1"/>
          </p:cNvSpPr>
          <p:nvPr>
            <p:ph type="sldNum" sz="quarter" idx="10"/>
          </p:nvPr>
        </p:nvSpPr>
        <p:spPr/>
        <p:txBody>
          <a:bodyPr/>
          <a:lstStyle/>
          <a:p>
            <a:fld id="{C4BFE02C-F025-41D3-BCF6-7001CE82FAF0}" type="slidenum">
              <a:rPr lang="nb-NO" smtClean="0"/>
              <a:pPr/>
              <a:t>2</a:t>
            </a:fld>
            <a:endParaRPr lang="nb-NO"/>
          </a:p>
        </p:txBody>
      </p:sp>
    </p:spTree>
    <p:extLst>
      <p:ext uri="{BB962C8B-B14F-4D97-AF65-F5344CB8AC3E}">
        <p14:creationId xmlns:p14="http://schemas.microsoft.com/office/powerpoint/2010/main" val="175855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66909" y="4403848"/>
            <a:ext cx="5335270" cy="4399122"/>
          </a:xfrm>
        </p:spPr>
        <p:txBody>
          <a:bodyPr>
            <a:normAutofit fontScale="92500" lnSpcReduction="10000"/>
          </a:bodyPr>
          <a:lstStyle/>
          <a:p>
            <a:endParaRPr lang="en-GB" dirty="0"/>
          </a:p>
        </p:txBody>
      </p:sp>
      <p:sp>
        <p:nvSpPr>
          <p:cNvPr id="4" name="Plassholder for lysbildenummer 3"/>
          <p:cNvSpPr>
            <a:spLocks noGrp="1"/>
          </p:cNvSpPr>
          <p:nvPr>
            <p:ph type="sldNum" sz="quarter" idx="10"/>
          </p:nvPr>
        </p:nvSpPr>
        <p:spPr/>
        <p:txBody>
          <a:bodyPr/>
          <a:lstStyle/>
          <a:p>
            <a:fld id="{C4BFE02C-F025-41D3-BCF6-7001CE82FAF0}" type="slidenum">
              <a:rPr lang="nb-NO" smtClean="0"/>
              <a:pPr/>
              <a:t>3</a:t>
            </a:fld>
            <a:endParaRPr lang="nb-NO"/>
          </a:p>
        </p:txBody>
      </p:sp>
    </p:spTree>
    <p:extLst>
      <p:ext uri="{BB962C8B-B14F-4D97-AF65-F5344CB8AC3E}">
        <p14:creationId xmlns:p14="http://schemas.microsoft.com/office/powerpoint/2010/main" val="2424850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343400" y="495300"/>
            <a:ext cx="1843088" cy="1382713"/>
          </a:xfrm>
        </p:spPr>
      </p:sp>
      <p:sp>
        <p:nvSpPr>
          <p:cNvPr id="3" name="Plassholder for notater 2"/>
          <p:cNvSpPr>
            <a:spLocks noGrp="1"/>
          </p:cNvSpPr>
          <p:nvPr>
            <p:ph type="body" idx="1"/>
          </p:nvPr>
        </p:nvSpPr>
        <p:spPr>
          <a:xfrm>
            <a:off x="238200" y="1719560"/>
            <a:ext cx="6020349" cy="7273120"/>
          </a:xfrm>
        </p:spPr>
        <p:txBody>
          <a:bodyPr>
            <a:normAutofit fontScale="77500" lnSpcReduction="20000"/>
          </a:bodyPr>
          <a:lstStyle/>
          <a:p>
            <a:pPr marL="162655" indent="-162655" defTabSz="867491">
              <a:buFont typeface="Arial" panose="020B0604020202020204" pitchFamily="34" charset="0"/>
              <a:buChar char="•"/>
              <a:defRPr/>
            </a:pPr>
            <a:r>
              <a:rPr lang="en-US" u="none" dirty="0" smtClean="0"/>
              <a:t>A. A</a:t>
            </a:r>
            <a:r>
              <a:rPr lang="en-US" u="none" baseline="0" dirty="0" smtClean="0"/>
              <a:t> c</a:t>
            </a:r>
            <a:r>
              <a:rPr lang="en-US" u="none" dirty="0" smtClean="0"/>
              <a:t>entral initiative in</a:t>
            </a:r>
            <a:r>
              <a:rPr lang="en-US" u="none" baseline="0" dirty="0" smtClean="0"/>
              <a:t> </a:t>
            </a:r>
            <a:r>
              <a:rPr lang="en-US" u="sng" baseline="0" dirty="0" smtClean="0"/>
              <a:t>fulfilling</a:t>
            </a:r>
            <a:r>
              <a:rPr lang="en-US" u="sng" dirty="0" smtClean="0"/>
              <a:t> Nordic Energy Research’s strategy</a:t>
            </a:r>
          </a:p>
          <a:p>
            <a:pPr marL="596400" lvl="1" indent="-162655" defTabSz="867491">
              <a:buFont typeface="Arial" panose="020B0604020202020204" pitchFamily="34" charset="0"/>
              <a:buChar char="•"/>
              <a:defRPr/>
            </a:pPr>
            <a:r>
              <a:rPr lang="en-GB" sz="1100" dirty="0" smtClean="0"/>
              <a:t>Nordic </a:t>
            </a:r>
            <a:r>
              <a:rPr lang="en-GB" sz="1100" dirty="0"/>
              <a:t>Energy </a:t>
            </a:r>
            <a:r>
              <a:rPr lang="en-GB" sz="1100" dirty="0" smtClean="0"/>
              <a:t>Research is the institution </a:t>
            </a:r>
            <a:r>
              <a:rPr lang="en-GB" sz="1100" dirty="0"/>
              <a:t>for energy research under the Nordic Council of Ministers. </a:t>
            </a:r>
            <a:r>
              <a:rPr lang="en-GB" sz="1100" dirty="0" smtClean="0"/>
              <a:t>We receive most of our funding directly from the five Nordic governments, but also through the Nordic</a:t>
            </a:r>
            <a:r>
              <a:rPr lang="en-GB" sz="1100" baseline="0" dirty="0" smtClean="0"/>
              <a:t> Council of Ministers. We distribute this funding through a common pot system, meaning there is no pre-determined correlation between the amount we receive from a country and the amount we distribute to researchers from that country. We also have a number of other activities that are not funding programmes, however this seminar is about the Nordic Flagship Projects call for proposals, which is out main research funding programme that has been in operation for almost 30 years.</a:t>
            </a:r>
            <a:endParaRPr lang="en-GB" sz="1100" dirty="0"/>
          </a:p>
          <a:p>
            <a:pPr marL="596400" lvl="1" indent="-162655" defTabSz="867491">
              <a:buFont typeface="Arial" panose="020B0604020202020204" pitchFamily="34" charset="0"/>
              <a:buChar char="•"/>
              <a:defRPr/>
            </a:pPr>
            <a:r>
              <a:rPr lang="en-GB" sz="1100" dirty="0" smtClean="0"/>
              <a:t>Nordic Energy Research’s mission </a:t>
            </a:r>
            <a:r>
              <a:rPr lang="en-GB" sz="1100" dirty="0"/>
              <a:t>is </a:t>
            </a:r>
            <a:r>
              <a:rPr lang="en-GB" sz="1100" dirty="0" smtClean="0"/>
              <a:t>to “fund </a:t>
            </a:r>
            <a:r>
              <a:rPr lang="en-GB" sz="1100" dirty="0"/>
              <a:t>and facilitate Nordic cooperation in energy research and to provide analytical input to energy technology decision-making in the Nordic </a:t>
            </a:r>
            <a:r>
              <a:rPr lang="en-GB" sz="1100" dirty="0" smtClean="0"/>
              <a:t>countries”. </a:t>
            </a:r>
            <a:endParaRPr lang="nb-NO" sz="1100" dirty="0" smtClean="0"/>
          </a:p>
          <a:p>
            <a:pPr marL="1053600" lvl="2" indent="-162655" defTabSz="867491">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Goal 1. “Build research cooperation and competencies within the development of </a:t>
            </a:r>
            <a:r>
              <a:rPr lang="en-GB" sz="1200" b="0" i="0" u="none" strike="noStrike" kern="1200" baseline="0" dirty="0" smtClean="0">
                <a:solidFill>
                  <a:schemeClr val="tx1"/>
                </a:solidFill>
                <a:latin typeface="+mn-lt"/>
                <a:ea typeface="+mn-ea"/>
                <a:cs typeface="+mn-cs"/>
              </a:rPr>
              <a:t>sustainable energy solutions.”</a:t>
            </a:r>
          </a:p>
          <a:p>
            <a:pPr marL="1053600" lvl="2" indent="-162655" defTabSz="867491">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Goal 2. “Provide research-based analytical support to energy technology decision-making.”</a:t>
            </a:r>
          </a:p>
          <a:p>
            <a:pPr marL="1053600" lvl="2" indent="-162655" defTabSz="867491">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Goal 3. “Enhance the knowledge base for increased competitiveness of the Nordic energy system and disseminate Nordic sustainable energy solutions”</a:t>
            </a:r>
          </a:p>
          <a:p>
            <a:pPr marL="1053600" lvl="2" indent="-162655" defTabSz="867491">
              <a:buFont typeface="Arial" panose="020B0604020202020204" pitchFamily="34" charset="0"/>
              <a:buChar char="•"/>
              <a:defRPr/>
            </a:pPr>
            <a:r>
              <a:rPr lang="en-GB" dirty="0" smtClean="0"/>
              <a:t>You can read about our mission and goals</a:t>
            </a:r>
            <a:r>
              <a:rPr lang="en-GB" baseline="0" dirty="0" smtClean="0"/>
              <a:t> </a:t>
            </a:r>
            <a:r>
              <a:rPr lang="en-GB" dirty="0" smtClean="0"/>
              <a:t>in</a:t>
            </a:r>
            <a:r>
              <a:rPr lang="en-GB" baseline="0" dirty="0" smtClean="0"/>
              <a:t> our strategy, which is an attachment to the call text. </a:t>
            </a:r>
          </a:p>
          <a:p>
            <a:pPr marL="596400" lvl="1" indent="-162655" defTabSz="867491">
              <a:buFont typeface="Arial" panose="020B0604020202020204" pitchFamily="34" charset="0"/>
              <a:buChar char="•"/>
              <a:defRPr/>
            </a:pPr>
            <a:r>
              <a:rPr lang="en-GB" dirty="0" smtClean="0"/>
              <a:t>This</a:t>
            </a:r>
            <a:r>
              <a:rPr lang="en-GB" baseline="0" dirty="0" smtClean="0"/>
              <a:t> call for Nordic Flagship Projects is the central instrument in fulfilling Nordic Energy Research’s strategy for the next four years. Despite us having a number of other initiatives underway or planned for the future, this is the most important call for the coming years and we have very high hopes for your proposals.</a:t>
            </a:r>
          </a:p>
          <a:p>
            <a:pPr marL="596400" lvl="1" indent="-162655">
              <a:buFont typeface="Arial" panose="020B0604020202020204" pitchFamily="34" charset="0"/>
              <a:buChar char="•"/>
            </a:pPr>
            <a:endParaRPr lang="nb-NO" sz="1100" dirty="0"/>
          </a:p>
          <a:p>
            <a:pPr marL="162655" indent="-162655" defTabSz="867491">
              <a:buFont typeface="Arial" panose="020B0604020202020204" pitchFamily="34" charset="0"/>
              <a:buChar char="•"/>
              <a:defRPr/>
            </a:pPr>
            <a:r>
              <a:rPr lang="en-GB" u="sng" dirty="0" smtClean="0"/>
              <a:t>B. Broad thematic scope, </a:t>
            </a:r>
          </a:p>
          <a:p>
            <a:pPr marL="619855" lvl="1" indent="-162655" defTabSz="867491">
              <a:buFont typeface="Arial" panose="020B0604020202020204" pitchFamily="34" charset="0"/>
              <a:buChar char="•"/>
              <a:defRPr/>
            </a:pPr>
            <a:r>
              <a:rPr lang="en-US" sz="1100" dirty="0" smtClean="0"/>
              <a:t>We want </a:t>
            </a:r>
            <a:r>
              <a:rPr lang="en-GB" sz="1100" dirty="0" smtClean="0"/>
              <a:t>the Flagships projects to make</a:t>
            </a:r>
            <a:r>
              <a:rPr lang="nb-NO" sz="1100" dirty="0" smtClean="0"/>
              <a:t> </a:t>
            </a:r>
            <a:r>
              <a:rPr lang="nb-NO" sz="1100" dirty="0" err="1" smtClean="0"/>
              <a:t>significant</a:t>
            </a:r>
            <a:r>
              <a:rPr lang="nb-NO" sz="1100" dirty="0" smtClean="0"/>
              <a:t> Nordic </a:t>
            </a:r>
            <a:r>
              <a:rPr lang="nb-NO" sz="1100" dirty="0" err="1" smtClean="0"/>
              <a:t>contributions</a:t>
            </a:r>
            <a:r>
              <a:rPr lang="nb-NO" sz="1100" dirty="0" smtClean="0"/>
              <a:t> </a:t>
            </a:r>
            <a:r>
              <a:rPr lang="en-US" sz="1100" dirty="0" smtClean="0"/>
              <a:t>to the achievement of national targets.</a:t>
            </a:r>
            <a:endParaRPr lang="nb-NO" sz="1100" dirty="0" smtClean="0"/>
          </a:p>
          <a:p>
            <a:pPr marL="1053600" lvl="2" indent="-162655" defTabSz="867491">
              <a:buFont typeface="Arial" panose="020B0604020202020204" pitchFamily="34" charset="0"/>
              <a:buChar char="•"/>
              <a:defRPr/>
            </a:pPr>
            <a:r>
              <a:rPr lang="en-US" sz="1100" dirty="0" smtClean="0"/>
              <a:t>That</a:t>
            </a:r>
            <a:r>
              <a:rPr lang="en-US" sz="1100" baseline="0" dirty="0" smtClean="0"/>
              <a:t> is why the</a:t>
            </a:r>
            <a:r>
              <a:rPr lang="en-US" sz="1100" dirty="0" smtClean="0"/>
              <a:t> </a:t>
            </a:r>
            <a:r>
              <a:rPr lang="en-US" sz="1100" dirty="0"/>
              <a:t>thematic scope of the call is not limited to a specific technology area and </a:t>
            </a:r>
            <a:r>
              <a:rPr lang="en-US" sz="1100" i="1" dirty="0"/>
              <a:t>covers natural and social science-based research on energy technologies and systems that are critical to the achievement of national energy and climate targets and visions</a:t>
            </a:r>
            <a:r>
              <a:rPr lang="en-US" sz="1100" dirty="0"/>
              <a:t>. </a:t>
            </a:r>
            <a:endParaRPr lang="en-GB" sz="1100" dirty="0"/>
          </a:p>
          <a:p>
            <a:pPr marL="1030146" lvl="2" indent="-162655" defTabSz="867491">
              <a:buFont typeface="Arial" panose="020B0604020202020204" pitchFamily="34" charset="0"/>
              <a:buChar char="•"/>
              <a:defRPr/>
            </a:pPr>
            <a:r>
              <a:rPr lang="en-GB" sz="1100" dirty="0" smtClean="0"/>
              <a:t>Considering that the </a:t>
            </a:r>
            <a:r>
              <a:rPr lang="en-GB" sz="1100" dirty="0"/>
              <a:t>Nordic countries have adopted </a:t>
            </a:r>
            <a:r>
              <a:rPr lang="en-GB" sz="1100" dirty="0" smtClean="0"/>
              <a:t>ambitious </a:t>
            </a:r>
            <a:r>
              <a:rPr lang="en-GB" sz="1100" dirty="0"/>
              <a:t>climate visions and targets towards 2050. </a:t>
            </a:r>
            <a:r>
              <a:rPr lang="en-GB" sz="1100" dirty="0" smtClean="0"/>
              <a:t>And that their </a:t>
            </a:r>
            <a:r>
              <a:rPr lang="en-GB" sz="1100" dirty="0"/>
              <a:t>achievement will require </a:t>
            </a:r>
            <a:r>
              <a:rPr lang="en-GB" sz="1100" dirty="0" smtClean="0"/>
              <a:t>a very </a:t>
            </a:r>
            <a:r>
              <a:rPr lang="en-GB" sz="1100" dirty="0"/>
              <a:t>comprehensive transition of the </a:t>
            </a:r>
            <a:r>
              <a:rPr lang="en-GB" sz="1100" dirty="0" smtClean="0"/>
              <a:t>energy system. We believe that although technologies </a:t>
            </a:r>
            <a:r>
              <a:rPr lang="en-GB" sz="1100" dirty="0"/>
              <a:t>will be critical, </a:t>
            </a:r>
            <a:r>
              <a:rPr lang="en-GB" sz="1100" dirty="0" smtClean="0"/>
              <a:t>it </a:t>
            </a:r>
            <a:r>
              <a:rPr lang="en-GB" sz="1100" dirty="0"/>
              <a:t>is </a:t>
            </a:r>
            <a:r>
              <a:rPr lang="en-GB" sz="1100" dirty="0" smtClean="0"/>
              <a:t>also in</a:t>
            </a:r>
            <a:r>
              <a:rPr lang="en-GB" sz="1100" baseline="0" dirty="0" smtClean="0"/>
              <a:t> </a:t>
            </a:r>
            <a:r>
              <a:rPr lang="en-GB" sz="1100" dirty="0" smtClean="0"/>
              <a:t>how </a:t>
            </a:r>
            <a:r>
              <a:rPr lang="en-GB" sz="1100" dirty="0"/>
              <a:t>they will interact within the </a:t>
            </a:r>
            <a:r>
              <a:rPr lang="en-GB" sz="1100" dirty="0" smtClean="0"/>
              <a:t>broader energy </a:t>
            </a:r>
            <a:r>
              <a:rPr lang="en-GB" sz="1100" dirty="0"/>
              <a:t>system where </a:t>
            </a:r>
            <a:r>
              <a:rPr lang="en-GB" sz="1100" dirty="0" smtClean="0"/>
              <a:t>the true </a:t>
            </a:r>
            <a:r>
              <a:rPr lang="en-GB" sz="1100" dirty="0"/>
              <a:t>Nordic added </a:t>
            </a:r>
            <a:r>
              <a:rPr lang="en-GB" sz="1100" dirty="0" smtClean="0"/>
              <a:t>value lies. That is what we mean by</a:t>
            </a:r>
            <a:r>
              <a:rPr lang="en-GB" sz="1100" baseline="0" dirty="0" smtClean="0"/>
              <a:t> “energy technologies and systems”.</a:t>
            </a:r>
            <a:endParaRPr lang="en-GB" sz="1100" dirty="0"/>
          </a:p>
          <a:p>
            <a:pPr marL="1053600" lvl="2" indent="-162655">
              <a:buFont typeface="Arial" panose="020B0604020202020204" pitchFamily="34" charset="0"/>
              <a:buChar char="•"/>
            </a:pPr>
            <a:r>
              <a:rPr lang="en-GB" baseline="0" dirty="0" smtClean="0"/>
              <a:t>Obviously, the thematic range of technologies and system solutions that could be considered critical to the achievement of national targets is very broad. We have chosen a relatively open thematic scope for the call, in order ensure that the projects that are </a:t>
            </a:r>
            <a:r>
              <a:rPr lang="en-GB" b="1" i="1" baseline="0" dirty="0" smtClean="0"/>
              <a:t>best</a:t>
            </a:r>
            <a:r>
              <a:rPr lang="en-GB" baseline="0" dirty="0" smtClean="0"/>
              <a:t> suited to Nordic cooperation are supported. </a:t>
            </a:r>
          </a:p>
          <a:p>
            <a:pPr marL="596400" marR="0" lvl="1" indent="-1626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dirty="0" smtClean="0"/>
              <a:t>The broader thematic scope is </a:t>
            </a:r>
            <a:r>
              <a:rPr lang="en-GB" u="sng" dirty="0" smtClean="0"/>
              <a:t>Balanced by a strict focus on</a:t>
            </a:r>
            <a:r>
              <a:rPr lang="en-GB" u="sng" baseline="0" dirty="0" smtClean="0"/>
              <a:t> 3 principles in the strategy</a:t>
            </a:r>
            <a:endParaRPr lang="en-GB" u="sng" dirty="0" smtClean="0"/>
          </a:p>
          <a:p>
            <a:pPr marL="1030146" lvl="2" indent="-162655">
              <a:buFont typeface="Arial" panose="020B0604020202020204" pitchFamily="34" charset="0"/>
              <a:buChar char="•"/>
            </a:pPr>
            <a:r>
              <a:rPr lang="en-GB" baseline="0" dirty="0" smtClean="0"/>
              <a:t>Virtually any project at the National or EU level could be scaled to become a Nordic project, but this is not enough. We will not support projects where the Nordic added value comes only from the fact that researchers from multiple Nordic countries are involved. Instead, we will support projects which are designed from a Nordic point of view and are exemplary in terms of Nordic Added Value, System Perspective and Political Relevance. These three principles are covered in the call text, the evaluation criteria and our strategy. We’ll cover each in more detail in later slides. </a:t>
            </a:r>
          </a:p>
          <a:p>
            <a:pPr marL="1030146" lvl="2" indent="-162655">
              <a:buFont typeface="Arial" panose="020B0604020202020204" pitchFamily="34" charset="0"/>
              <a:buChar char="•"/>
            </a:pPr>
            <a:r>
              <a:rPr lang="en-GB" baseline="0" dirty="0" smtClean="0"/>
              <a:t>We hope that by ensuring all potential applicants have a thorough understanding of our objectives with these three principles, we will thereby limit the number of proposals to those that are very competitive on all three. To rephrase, due to the broad scope we may potentially receive a large number of proposals – if your proposal is to be competitive, it must fare exceptionally well under these points.</a:t>
            </a:r>
          </a:p>
          <a:p>
            <a:pPr marL="433746" lvl="1"/>
            <a:endParaRPr lang="en-GB" baseline="0" dirty="0" smtClean="0"/>
          </a:p>
          <a:p>
            <a:pPr marL="162655" indent="-162655" defTabSz="867491">
              <a:buFont typeface="Arial" panose="020B0604020202020204" pitchFamily="34" charset="0"/>
              <a:buChar char="•"/>
              <a:defRPr/>
            </a:pPr>
            <a:r>
              <a:rPr lang="en-GB" u="sng" dirty="0" smtClean="0"/>
              <a:t>C. Flagships for Nordic cooperation in energy research</a:t>
            </a:r>
          </a:p>
          <a:p>
            <a:pPr marL="596400" lvl="1" indent="-162655" defTabSz="867491">
              <a:buFont typeface="Arial" panose="020B0604020202020204" pitchFamily="34" charset="0"/>
              <a:buChar char="•"/>
              <a:defRPr/>
            </a:pPr>
            <a:r>
              <a:rPr lang="en-GB" baseline="0" dirty="0" smtClean="0"/>
              <a:t>What do we mean by “flagships”?</a:t>
            </a:r>
          </a:p>
          <a:p>
            <a:pPr marL="1053600" lvl="2" indent="-162655" defTabSz="867491">
              <a:buFont typeface="Arial" panose="020B0604020202020204" pitchFamily="34" charset="0"/>
              <a:buChar char="•"/>
              <a:defRPr/>
            </a:pPr>
            <a:r>
              <a:rPr lang="en-GB" baseline="0" dirty="0" smtClean="0"/>
              <a:t>We wish to support fewer, larger and more ambitious projects than in previous calls from Nordic Energy Research. Therefore only the very best projects will receive support, and these will act as flagships for Nordic cooperation in energy research. </a:t>
            </a:r>
          </a:p>
          <a:p>
            <a:pPr marL="1053600" lvl="2" indent="-162655" defTabSz="867491">
              <a:buFont typeface="Arial" panose="020B0604020202020204" pitchFamily="34" charset="0"/>
              <a:buChar char="•"/>
              <a:defRPr/>
            </a:pPr>
            <a:r>
              <a:rPr lang="en-GB" baseline="0" dirty="0" smtClean="0"/>
              <a:t>It is our long-term intention to increase the amount of funding resources for cooperative energy research at the Nordic level. We hope that these flagship projects can offer leading examples of the quality, relevance an importance of Nordic energy research cooperation, confirming to our funders and national decision-makers that Nordic cooperation is an effective way to assist in achieving national targets.</a:t>
            </a:r>
          </a:p>
          <a:p>
            <a:pPr marL="596400" lvl="1" indent="-162655" defTabSz="867491">
              <a:buFont typeface="Arial" panose="020B0604020202020204" pitchFamily="34" charset="0"/>
              <a:buChar char="•"/>
              <a:defRPr/>
            </a:pPr>
            <a:r>
              <a:rPr lang="en-GB" b="1" baseline="0" dirty="0" smtClean="0"/>
              <a:t>(Important) </a:t>
            </a:r>
            <a:r>
              <a:rPr lang="en-GB" baseline="0" dirty="0" smtClean="0"/>
              <a:t>Please keep this in mind in your proposals, envisioning your project as one of 3 to 5 flagship projects that will define the activities of Nordic Energy Research for the next four years. As one of only a few projects supported by our main funding programme, and because we will look to promote the flagship projects individually rather than the portfolio as a whole, your project will in a way define Nordic Energy Research as an organisation too.</a:t>
            </a:r>
          </a:p>
          <a:p>
            <a:pPr marL="1030146" lvl="2" indent="-162655" defTabSz="867491">
              <a:buFont typeface="Arial" panose="020B0604020202020204" pitchFamily="34" charset="0"/>
              <a:buChar char="•"/>
              <a:defRPr/>
            </a:pPr>
            <a:r>
              <a:rPr lang="en-GB" baseline="0" dirty="0" smtClean="0"/>
              <a:t>This is reflected in the ‘system focus’ and ‘political relevance’ criteria – if your project idea is focussed on a highly specialised and relatively unknown technology for example, it would be advisable to include elements in your project to address that technology’s role, potential and interactions in the broader energy system. A proposal that scores high on these criteria will be better suited to a flagship that defines Nordic energy cooperation.</a:t>
            </a:r>
          </a:p>
          <a:p>
            <a:pPr marL="596400" lvl="1" indent="-162655">
              <a:buFont typeface="Arial" panose="020B0604020202020204" pitchFamily="34" charset="0"/>
              <a:buChar char="•"/>
            </a:pPr>
            <a:endParaRPr lang="en-GB" baseline="0" dirty="0" smtClean="0"/>
          </a:p>
          <a:p>
            <a:endParaRPr lang="nb-NO" dirty="0"/>
          </a:p>
        </p:txBody>
      </p:sp>
      <p:sp>
        <p:nvSpPr>
          <p:cNvPr id="4" name="Plassholder for lysbildenummer 3"/>
          <p:cNvSpPr>
            <a:spLocks noGrp="1"/>
          </p:cNvSpPr>
          <p:nvPr>
            <p:ph type="sldNum" sz="quarter" idx="10"/>
          </p:nvPr>
        </p:nvSpPr>
        <p:spPr/>
        <p:txBody>
          <a:bodyPr/>
          <a:lstStyle/>
          <a:p>
            <a:fld id="{C4BFE02C-F025-41D3-BCF6-7001CE82FAF0}" type="slidenum">
              <a:rPr lang="nb-NO" smtClean="0"/>
              <a:pPr/>
              <a:t>4</a:t>
            </a:fld>
            <a:endParaRPr lang="nb-NO"/>
          </a:p>
        </p:txBody>
      </p:sp>
    </p:spTree>
    <p:extLst>
      <p:ext uri="{BB962C8B-B14F-4D97-AF65-F5344CB8AC3E}">
        <p14:creationId xmlns:p14="http://schemas.microsoft.com/office/powerpoint/2010/main" val="3567285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5113" y="733425"/>
            <a:ext cx="4241800" cy="3182938"/>
          </a:xfrm>
        </p:spPr>
      </p:sp>
      <p:sp>
        <p:nvSpPr>
          <p:cNvPr id="3" name="Plassholder for notater 2"/>
          <p:cNvSpPr>
            <a:spLocks noGrp="1"/>
          </p:cNvSpPr>
          <p:nvPr>
            <p:ph type="body" idx="1"/>
          </p:nvPr>
        </p:nvSpPr>
        <p:spPr>
          <a:xfrm>
            <a:off x="670248" y="4023816"/>
            <a:ext cx="5335270" cy="4399122"/>
          </a:xfrm>
        </p:spPr>
        <p:txBody>
          <a:bodyPr>
            <a:normAutofit lnSpcReduction="10000"/>
          </a:bodyPr>
          <a:lstStyle/>
          <a:p>
            <a:pPr marL="162655" indent="-162655" defTabSz="867491">
              <a:buFont typeface="Arial" panose="020B0604020202020204" pitchFamily="34" charset="0"/>
              <a:buChar char="•"/>
              <a:defRPr/>
            </a:pPr>
            <a:r>
              <a:rPr lang="en-GB" u="sng" dirty="0" smtClean="0"/>
              <a:t>A. 80 million NOK total </a:t>
            </a:r>
          </a:p>
          <a:p>
            <a:pPr marL="596400" lvl="1" indent="-162655" defTabSz="867491">
              <a:buFont typeface="Arial" panose="020B0604020202020204" pitchFamily="34" charset="0"/>
              <a:buChar char="•"/>
              <a:defRPr/>
            </a:pPr>
            <a:r>
              <a:rPr lang="en-GB" u="none" baseline="0" dirty="0" smtClean="0"/>
              <a:t>It is a two-stage call, where the first stage is pre-proposals due February 19</a:t>
            </a:r>
            <a:r>
              <a:rPr lang="en-GB" u="none" baseline="30000" dirty="0" smtClean="0"/>
              <a:t>th</a:t>
            </a:r>
            <a:r>
              <a:rPr lang="en-GB" u="none" baseline="0" dirty="0" smtClean="0"/>
              <a:t>. </a:t>
            </a:r>
            <a:endParaRPr lang="en-GB" u="none" dirty="0" smtClean="0"/>
          </a:p>
          <a:p>
            <a:pPr marL="596400" lvl="1" indent="-162655">
              <a:buFont typeface="Arial" panose="020B0604020202020204" pitchFamily="34" charset="0"/>
              <a:buChar char="•"/>
            </a:pPr>
            <a:r>
              <a:rPr lang="en-GB" u="sng" dirty="0" smtClean="0"/>
              <a:t>10-30 million NOK per project from NER</a:t>
            </a:r>
          </a:p>
          <a:p>
            <a:pPr marL="1030146" lvl="2" indent="-162655">
              <a:buFont typeface="Arial" panose="020B0604020202020204" pitchFamily="34" charset="0"/>
              <a:buChar char="•"/>
            </a:pPr>
            <a:r>
              <a:rPr lang="en-GB" baseline="0" dirty="0" smtClean="0"/>
              <a:t>We will support approximately 3-5 projects</a:t>
            </a:r>
          </a:p>
          <a:p>
            <a:pPr marL="1030146" lvl="2" indent="-162655">
              <a:buFont typeface="Arial" panose="020B0604020202020204" pitchFamily="34" charset="0"/>
              <a:buChar char="•"/>
            </a:pPr>
            <a:r>
              <a:rPr lang="en-GB" dirty="0" smtClean="0"/>
              <a:t>Co-financing can increase the total</a:t>
            </a:r>
            <a:r>
              <a:rPr lang="en-GB" baseline="0" dirty="0" smtClean="0"/>
              <a:t>. We will cover co-financing in detail later in the presentation.</a:t>
            </a:r>
            <a:endParaRPr lang="en-GB" dirty="0" smtClean="0"/>
          </a:p>
          <a:p>
            <a:pPr marL="596400" lvl="1" indent="-162655" defTabSz="867491">
              <a:buFont typeface="Arial" panose="020B0604020202020204" pitchFamily="34" charset="0"/>
              <a:buChar char="•"/>
              <a:defRPr/>
            </a:pPr>
            <a:r>
              <a:rPr lang="en-GB" u="sng" dirty="0" smtClean="0"/>
              <a:t>3-4 years in length</a:t>
            </a:r>
          </a:p>
          <a:p>
            <a:pPr marL="1030146" lvl="2" indent="-162655">
              <a:buFont typeface="Arial" panose="020B0604020202020204" pitchFamily="34" charset="0"/>
              <a:buChar char="•"/>
            </a:pPr>
            <a:r>
              <a:rPr lang="en-GB" dirty="0" smtClean="0"/>
              <a:t>Project should</a:t>
            </a:r>
            <a:r>
              <a:rPr lang="en-GB" baseline="0" dirty="0" smtClean="0"/>
              <a:t> start in the second half of 2015 - </a:t>
            </a:r>
            <a:r>
              <a:rPr lang="en-GB" dirty="0" smtClean="0"/>
              <a:t>The specific length requirements are to be found in the Formal Criteria in the call text</a:t>
            </a:r>
          </a:p>
          <a:p>
            <a:pPr marL="162655" indent="-162655">
              <a:buFont typeface="Arial" panose="020B0604020202020204" pitchFamily="34" charset="0"/>
              <a:buChar char="•"/>
            </a:pPr>
            <a:r>
              <a:rPr lang="en-US" u="sng" dirty="0" smtClean="0"/>
              <a:t>B. Ambitious and high-profile projects</a:t>
            </a:r>
          </a:p>
          <a:p>
            <a:pPr marL="1030146" lvl="2" indent="-162655">
              <a:buFont typeface="Arial" panose="020B0604020202020204" pitchFamily="34" charset="0"/>
              <a:buChar char="•"/>
            </a:pPr>
            <a:r>
              <a:rPr lang="en-GB" sz="1100" dirty="0"/>
              <a:t>By «ambitious», we mean that the projects should reach beyond «bread and butter» projects which we believe are better financed by national programmes. Nordic cooperation in the project should og beyond networking and cover deep and meaningful cooperation on a relevant Nordic issue. We will only finance 3-5 projects and we want all of them to be true flagships for Nordic cooperation. </a:t>
            </a:r>
            <a:endParaRPr lang="nb-NO" sz="1700" dirty="0"/>
          </a:p>
          <a:p>
            <a:pPr marL="1030146" lvl="2" indent="-162655">
              <a:buFont typeface="Arial" panose="020B0604020202020204" pitchFamily="34" charset="0"/>
              <a:buChar char="•"/>
            </a:pPr>
            <a:r>
              <a:rPr lang="en-GB" sz="1100" dirty="0"/>
              <a:t>By «high-profile», we mean that projects should aim to involve leading research environments, </a:t>
            </a:r>
            <a:r>
              <a:rPr lang="en-GB" sz="1100" dirty="0" smtClean="0"/>
              <a:t>as well as leading actors from industry, governmental</a:t>
            </a:r>
            <a:r>
              <a:rPr lang="en-GB" sz="1100" dirty="0"/>
              <a:t>, non-governmental and international organisations where relevant, in order to raise the profile of the research activities. This hangs tightly with the criteria on Political Relevance.</a:t>
            </a:r>
            <a:endParaRPr lang="en-GB" baseline="0" dirty="0" smtClean="0"/>
          </a:p>
          <a:p>
            <a:pPr marL="596400" lvl="1" indent="-162655">
              <a:buFont typeface="Arial" panose="020B0604020202020204" pitchFamily="34" charset="0"/>
              <a:buChar char="•"/>
            </a:pPr>
            <a:r>
              <a:rPr lang="en-US" b="0" u="sng" dirty="0" smtClean="0"/>
              <a:t>Address multidisciplinary research questions from a Nordic perspective</a:t>
            </a:r>
          </a:p>
          <a:p>
            <a:pPr marL="1030146" lvl="2" indent="-162655">
              <a:buFont typeface="Arial" panose="020B0604020202020204" pitchFamily="34" charset="0"/>
              <a:buChar char="•"/>
            </a:pPr>
            <a:r>
              <a:rPr lang="en-US" b="0" dirty="0" smtClean="0"/>
              <a:t>We</a:t>
            </a:r>
            <a:r>
              <a:rPr lang="en-US" b="0" baseline="0" dirty="0" smtClean="0"/>
              <a:t> interested in projects that combine multiple disciplines in their research approach. We will elaborate on this when discussing the System Perspective evaluation criteria later in the presentation.</a:t>
            </a:r>
          </a:p>
        </p:txBody>
      </p:sp>
      <p:sp>
        <p:nvSpPr>
          <p:cNvPr id="4" name="Plassholder for lysbildenummer 3"/>
          <p:cNvSpPr>
            <a:spLocks noGrp="1"/>
          </p:cNvSpPr>
          <p:nvPr>
            <p:ph type="sldNum" sz="quarter" idx="10"/>
          </p:nvPr>
        </p:nvSpPr>
        <p:spPr/>
        <p:txBody>
          <a:bodyPr/>
          <a:lstStyle/>
          <a:p>
            <a:fld id="{C4BFE02C-F025-41D3-BCF6-7001CE82FAF0}" type="slidenum">
              <a:rPr lang="nb-NO" smtClean="0"/>
              <a:pPr/>
              <a:t>5</a:t>
            </a:fld>
            <a:endParaRPr lang="nb-NO"/>
          </a:p>
        </p:txBody>
      </p:sp>
    </p:spTree>
    <p:extLst>
      <p:ext uri="{BB962C8B-B14F-4D97-AF65-F5344CB8AC3E}">
        <p14:creationId xmlns:p14="http://schemas.microsoft.com/office/powerpoint/2010/main" val="326676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330575" y="417513"/>
            <a:ext cx="2692400" cy="2020887"/>
          </a:xfrm>
        </p:spPr>
      </p:sp>
      <p:sp>
        <p:nvSpPr>
          <p:cNvPr id="3" name="Plassholder for notater 2"/>
          <p:cNvSpPr>
            <a:spLocks noGrp="1"/>
          </p:cNvSpPr>
          <p:nvPr>
            <p:ph type="body" idx="1"/>
          </p:nvPr>
        </p:nvSpPr>
        <p:spPr>
          <a:xfrm>
            <a:off x="440937" y="2295624"/>
            <a:ext cx="5779276" cy="6603611"/>
          </a:xfrm>
        </p:spPr>
        <p:txBody>
          <a:bodyPr>
            <a:normAutofit fontScale="92500" lnSpcReduction="10000"/>
          </a:bodyPr>
          <a:lstStyle/>
          <a:p>
            <a:r>
              <a:rPr lang="en-GB" b="0" u="sng" dirty="0" smtClean="0"/>
              <a:t>1. Nordic added value </a:t>
            </a:r>
          </a:p>
          <a:p>
            <a:pPr marL="162655" indent="-162655">
              <a:buFont typeface="Arial"/>
              <a:buChar char="•"/>
            </a:pPr>
            <a:r>
              <a:rPr lang="en-US" u="sng" dirty="0" smtClean="0"/>
              <a:t>A. Degree of </a:t>
            </a:r>
            <a:r>
              <a:rPr lang="en-US" u="sng" dirty="0" err="1" smtClean="0"/>
              <a:t>additionality</a:t>
            </a:r>
            <a:r>
              <a:rPr lang="en-US" u="sng" dirty="0" smtClean="0"/>
              <a:t> to activities already supported by national or EU funding. </a:t>
            </a:r>
          </a:p>
          <a:p>
            <a:pPr marL="596400" lvl="1" indent="-162655" defTabSz="867491">
              <a:buFont typeface="Arial"/>
              <a:buChar char="•"/>
              <a:defRPr/>
            </a:pPr>
            <a:r>
              <a:rPr lang="en-US" baseline="0" dirty="0" smtClean="0"/>
              <a:t>This means that the project must provide </a:t>
            </a:r>
            <a:r>
              <a:rPr lang="en-US" baseline="0" dirty="0" err="1" smtClean="0"/>
              <a:t>additionality</a:t>
            </a:r>
            <a:r>
              <a:rPr lang="en-US" baseline="0" dirty="0" smtClean="0"/>
              <a:t> to research and development that is already supported or has been supported by national, EU or other international funding. In other words, the proposal must clearly demonstrate the Nordic added value in the project by describing why and how it falls outside the scope of other possible funding sources. </a:t>
            </a:r>
          </a:p>
          <a:p>
            <a:pPr marL="596400" lvl="1" indent="-162655" defTabSz="867491">
              <a:buFont typeface="Arial"/>
              <a:buChar char="•"/>
              <a:defRPr/>
            </a:pPr>
            <a:r>
              <a:rPr lang="en-US" baseline="0" dirty="0" smtClean="0"/>
              <a:t>Our intentions with this criteria are to ensure that the limited Nordic funding goes to projects that truly Nordic projects. Common pot Nordic funding is limited, and therefore it is very ineffective if a Nordic project replicates what could have been supported at the national level.</a:t>
            </a:r>
          </a:p>
          <a:p>
            <a:pPr marL="162655" indent="-162655">
              <a:buFont typeface="Arial"/>
              <a:buChar char="•"/>
            </a:pPr>
            <a:r>
              <a:rPr lang="en-US" u="sng" dirty="0" smtClean="0"/>
              <a:t>B.</a:t>
            </a:r>
            <a:r>
              <a:rPr lang="en-US" u="sng" baseline="0" dirty="0" smtClean="0"/>
              <a:t> </a:t>
            </a:r>
            <a:r>
              <a:rPr lang="en-US" u="sng" dirty="0" smtClean="0"/>
              <a:t>Degree to which project resources are </a:t>
            </a:r>
            <a:r>
              <a:rPr lang="en-US" u="sng" dirty="0" err="1" smtClean="0"/>
              <a:t>focussed</a:t>
            </a:r>
            <a:r>
              <a:rPr lang="en-US" u="sng" dirty="0" smtClean="0"/>
              <a:t> on activities well suited to Nordic-level cooperation. </a:t>
            </a:r>
          </a:p>
          <a:p>
            <a:pPr marL="596400" lvl="1" indent="-162655" defTabSz="867491">
              <a:buFont typeface="Arial"/>
              <a:buChar char="•"/>
              <a:defRPr/>
            </a:pPr>
            <a:r>
              <a:rPr lang="en-US" baseline="0" dirty="0" smtClean="0"/>
              <a:t>A national project scaled up to the Nordic level is unlikely to be competitive in this criteria. Instead, we expect more </a:t>
            </a:r>
            <a:r>
              <a:rPr lang="en-US" b="1" baseline="0" dirty="0" smtClean="0"/>
              <a:t>integrated</a:t>
            </a:r>
            <a:r>
              <a:rPr lang="en-US" baseline="0" dirty="0" smtClean="0"/>
              <a:t> an </a:t>
            </a:r>
            <a:r>
              <a:rPr lang="en-US" b="1" baseline="0" dirty="0" smtClean="0"/>
              <a:t>interdependent</a:t>
            </a:r>
            <a:r>
              <a:rPr lang="en-US" baseline="0" dirty="0" smtClean="0"/>
              <a:t> cooperation between the different Nordic partners, where the Nordic cooperative approach is critical in the project’s success.</a:t>
            </a:r>
          </a:p>
          <a:p>
            <a:pPr marL="596400" lvl="1" indent="-162655" defTabSz="867491">
              <a:buFont typeface="Arial"/>
              <a:buChar char="•"/>
              <a:defRPr/>
            </a:pPr>
            <a:r>
              <a:rPr lang="en-US" baseline="0" dirty="0" smtClean="0"/>
              <a:t>A European project scaled down to the Nordic level is also unlikely to be competitive in this criteria. Instead, we expect </a:t>
            </a:r>
            <a:r>
              <a:rPr lang="en-US" b="1" baseline="0" dirty="0" smtClean="0"/>
              <a:t>deeper </a:t>
            </a:r>
            <a:r>
              <a:rPr lang="en-US" baseline="0" dirty="0" smtClean="0"/>
              <a:t>cooperation between partners, building on the potential provided by the underlying similarities (for example geographic, cultural and political) between the countries.</a:t>
            </a:r>
            <a:endParaRPr lang="en-US" dirty="0" smtClean="0"/>
          </a:p>
          <a:p>
            <a:pPr marL="162655" indent="-162655">
              <a:buFont typeface="Arial"/>
              <a:buChar char="•"/>
            </a:pPr>
            <a:r>
              <a:rPr lang="en-US" u="sng" dirty="0" smtClean="0"/>
              <a:t>C. To what extent the project addresses uniquely Nordic challenges common to at least three countries in the region. </a:t>
            </a:r>
          </a:p>
          <a:p>
            <a:pPr marL="596400" lvl="1" indent="-162655" defTabSz="867491">
              <a:buFont typeface="Arial"/>
              <a:buChar char="•"/>
              <a:defRPr/>
            </a:pPr>
            <a:r>
              <a:rPr lang="en-US" dirty="0" smtClean="0"/>
              <a:t>We expect projects to address research questions that are best suited to a Nordic approach, that are common to multiple Nordic countries, and that are unique to the Nordic region. </a:t>
            </a:r>
          </a:p>
          <a:p>
            <a:pPr marL="596400" lvl="1" indent="-162655" defTabSz="867491">
              <a:buFont typeface="Arial"/>
              <a:buChar char="•"/>
              <a:defRPr/>
            </a:pPr>
            <a:r>
              <a:rPr lang="en-GB" baseline="0" dirty="0" smtClean="0"/>
              <a:t>There are at least two ways of looking at this, either the challenge is a Nordic issue by definition, an obvious example would be the common electricity grid or market, or the challenge is one faced by many countries, but makes sense to be approached from a Nordic angle. An example for the second group could be biofuels, while it is a global issue, Nordic added value could be found in the biomass resources, competing biomass uses, specific competencies or other factors that are unique to the Nordic region. </a:t>
            </a:r>
          </a:p>
          <a:p>
            <a:pPr marL="139200" lvl="0" indent="-162655" defTabSz="867491">
              <a:buFont typeface="Arial"/>
              <a:buChar char="•"/>
              <a:defRPr/>
            </a:pPr>
            <a:r>
              <a:rPr lang="en-US" u="sng" dirty="0" smtClean="0"/>
              <a:t>D. Degree to which the project enhances Nordic integration and facilitates network-building and information exchange. </a:t>
            </a:r>
          </a:p>
          <a:p>
            <a:pPr marL="596400" lvl="1" indent="-162655" defTabSz="867491">
              <a:buFont typeface="Arial"/>
              <a:buChar char="•"/>
              <a:defRPr/>
            </a:pPr>
            <a:r>
              <a:rPr lang="en-US" baseline="0" dirty="0" smtClean="0"/>
              <a:t>These are core elements of Nordic cooperation, but ideally should be a well integrated by-product of result-orientated cooperation. In other words, we are not interested in networking for the sake of networking in this call. If there is meaningful interdependent cooperation in the project group and solid outreach to stakeholders, the proposal has good potential to be competitive in this point.</a:t>
            </a:r>
          </a:p>
          <a:p>
            <a:pPr marL="596400" lvl="1" indent="-162655" defTabSz="867491">
              <a:buFont typeface="Arial"/>
              <a:buChar char="•"/>
              <a:defRPr/>
            </a:pPr>
            <a:r>
              <a:rPr lang="en-US" baseline="0" dirty="0" smtClean="0"/>
              <a:t>Ideally this integration extends beyond the project period.</a:t>
            </a:r>
          </a:p>
          <a:p>
            <a:pPr marL="596400" lvl="1" indent="-162655" defTabSz="867491">
              <a:buFont typeface="Arial"/>
              <a:buChar char="•"/>
              <a:defRPr/>
            </a:pPr>
            <a:endParaRPr lang="en-US" baseline="0" dirty="0" smtClean="0"/>
          </a:p>
          <a:p>
            <a:pPr marL="596400" lvl="1" indent="-162655" defTabSz="867491">
              <a:buFont typeface="Arial"/>
              <a:buChar char="•"/>
              <a:defRPr/>
            </a:pPr>
            <a:endParaRPr lang="en-US" baseline="0" dirty="0" smtClean="0"/>
          </a:p>
          <a:p>
            <a:pPr marL="596400" lvl="1" indent="-162655" defTabSz="867491">
              <a:buFont typeface="Arial"/>
              <a:buChar char="•"/>
              <a:defRPr/>
            </a:pPr>
            <a:endParaRPr lang="en-US" baseline="0" dirty="0" smtClean="0"/>
          </a:p>
          <a:p>
            <a:endParaRPr lang="en-GB" dirty="0"/>
          </a:p>
        </p:txBody>
      </p:sp>
      <p:sp>
        <p:nvSpPr>
          <p:cNvPr id="4" name="Plassholder for lysbildenummer 3"/>
          <p:cNvSpPr>
            <a:spLocks noGrp="1"/>
          </p:cNvSpPr>
          <p:nvPr>
            <p:ph type="sldNum" sz="quarter" idx="10"/>
          </p:nvPr>
        </p:nvSpPr>
        <p:spPr/>
        <p:txBody>
          <a:bodyPr/>
          <a:lstStyle/>
          <a:p>
            <a:fld id="{C4BFE02C-F025-41D3-BCF6-7001CE82FAF0}" type="slidenum">
              <a:rPr lang="nb-NO" smtClean="0"/>
              <a:pPr/>
              <a:t>6</a:t>
            </a:fld>
            <a:endParaRPr lang="nb-NO"/>
          </a:p>
        </p:txBody>
      </p:sp>
    </p:spTree>
    <p:extLst>
      <p:ext uri="{BB962C8B-B14F-4D97-AF65-F5344CB8AC3E}">
        <p14:creationId xmlns:p14="http://schemas.microsoft.com/office/powerpoint/2010/main" val="216310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66909" y="4391217"/>
            <a:ext cx="5335270" cy="4399122"/>
          </a:xfrm>
        </p:spPr>
        <p:txBody>
          <a:bodyPr>
            <a:normAutofit fontScale="92500" lnSpcReduction="20000"/>
          </a:bodyPr>
          <a:lstStyle/>
          <a:p>
            <a:r>
              <a:rPr lang="en-GB" b="0" u="sng" dirty="0" smtClean="0"/>
              <a:t>2. System perspective </a:t>
            </a:r>
          </a:p>
          <a:p>
            <a:pPr marL="162655" indent="-162655">
              <a:buFont typeface="Arial"/>
              <a:buChar char="•"/>
            </a:pPr>
            <a:r>
              <a:rPr lang="en-US" b="0" u="sng" dirty="0" smtClean="0"/>
              <a:t>A.</a:t>
            </a:r>
            <a:r>
              <a:rPr lang="en-US" b="0" u="sng" baseline="0" dirty="0" smtClean="0"/>
              <a:t> </a:t>
            </a:r>
            <a:r>
              <a:rPr lang="en-US" b="0" u="sng" dirty="0" smtClean="0"/>
              <a:t>Degree to which the project addresses challenges at the system level, and where feasible, addresses broader aspects of a sustainable energy system such as competitiveness and societal impacts. </a:t>
            </a:r>
          </a:p>
          <a:p>
            <a:pPr marL="596400" lvl="1" indent="-162655" defTabSz="867491">
              <a:buFont typeface="Arial"/>
              <a:buChar char="•"/>
              <a:defRPr/>
            </a:pPr>
            <a:r>
              <a:rPr lang="en-US" dirty="0" smtClean="0"/>
              <a:t>This means that we want funded projects to either address</a:t>
            </a:r>
            <a:r>
              <a:rPr lang="en-US" baseline="0" dirty="0" smtClean="0"/>
              <a:t> challenges that have broader relevance to the energy system, or have more a specific technological focus that is then put in context at the broader system level using a multidisciplinary approach.</a:t>
            </a:r>
          </a:p>
          <a:p>
            <a:pPr marL="596400" lvl="1" indent="-162655" defTabSz="867491">
              <a:buFont typeface="Arial"/>
              <a:buChar char="•"/>
              <a:defRPr/>
            </a:pPr>
            <a:r>
              <a:rPr lang="en-US" baseline="0" dirty="0" smtClean="0"/>
              <a:t>That is of course not to say that single technology cases at the micro level are not relevant in a project, but that the project must be able to contextualize specific micro-level findings at the broader macro level. Through that </a:t>
            </a:r>
            <a:r>
              <a:rPr lang="en-US" dirty="0" smtClean="0"/>
              <a:t>demonstrating their potential within the broader energy system. </a:t>
            </a:r>
          </a:p>
          <a:p>
            <a:pPr marL="433746" lvl="1"/>
            <a:endParaRPr lang="en-US" b="0" dirty="0" smtClean="0"/>
          </a:p>
          <a:p>
            <a:pPr marL="162655" indent="-162655">
              <a:buFont typeface="Arial"/>
              <a:buChar char="•"/>
            </a:pPr>
            <a:r>
              <a:rPr lang="en-US" b="0" u="sng" dirty="0" smtClean="0"/>
              <a:t>B. Degree to which research approaches are multidisciplinary where needed, covering natural sciences, economics, social sciences, energy system modelling, or analysis of markets and regulatory frameworks as required in order to solve the targeted challenge. </a:t>
            </a:r>
          </a:p>
          <a:p>
            <a:pPr marL="596400" lvl="1" indent="-162655">
              <a:buFont typeface="Arial"/>
              <a:buChar char="•"/>
            </a:pPr>
            <a:r>
              <a:rPr lang="en-US" baseline="0" dirty="0" smtClean="0"/>
              <a:t>Given the complex challenges of an energy system transition, we also expect funded projects to be multidisciplinary where relevant. And w</a:t>
            </a:r>
            <a:r>
              <a:rPr lang="en-US" dirty="0" smtClean="0"/>
              <a:t>e hope to see added analytical value from this multidisciplinary approach. </a:t>
            </a:r>
          </a:p>
          <a:p>
            <a:pPr marL="596400" lvl="1" indent="-162655">
              <a:buFont typeface="Arial"/>
              <a:buChar char="•"/>
            </a:pPr>
            <a:r>
              <a:rPr lang="en-US" b="0" baseline="0" dirty="0" smtClean="0"/>
              <a:t>This is dictated by the research question that the project addresses where certain topics may be more or less suited to such a cross-cutting approach. For example, a single technology project lead by researchers in the natural sciences would likely be able to increase its competitiveness in the System Perspective criteria by including competencies from the one of the many social sciences disciplines to </a:t>
            </a:r>
            <a:r>
              <a:rPr lang="en-US" b="0" baseline="0" dirty="0" err="1" smtClean="0"/>
              <a:t>analyse</a:t>
            </a:r>
            <a:r>
              <a:rPr lang="en-US" b="0" baseline="0" dirty="0" smtClean="0"/>
              <a:t> </a:t>
            </a:r>
            <a:r>
              <a:rPr lang="en-GB" baseline="0" dirty="0" smtClean="0"/>
              <a:t>that technology’s role, potential and interactions in the broader energy system. Similarly, a project based in the social sciences would likely become more competitive by bringing in competencies from more technical fields.</a:t>
            </a:r>
          </a:p>
        </p:txBody>
      </p:sp>
      <p:sp>
        <p:nvSpPr>
          <p:cNvPr id="4" name="Plassholder for lysbildenummer 3"/>
          <p:cNvSpPr>
            <a:spLocks noGrp="1"/>
          </p:cNvSpPr>
          <p:nvPr>
            <p:ph type="sldNum" sz="quarter" idx="10"/>
          </p:nvPr>
        </p:nvSpPr>
        <p:spPr/>
        <p:txBody>
          <a:bodyPr/>
          <a:lstStyle/>
          <a:p>
            <a:fld id="{C4BFE02C-F025-41D3-BCF6-7001CE82FAF0}" type="slidenum">
              <a:rPr lang="nb-NO" smtClean="0"/>
              <a:pPr/>
              <a:t>7</a:t>
            </a:fld>
            <a:endParaRPr lang="nb-NO"/>
          </a:p>
        </p:txBody>
      </p:sp>
    </p:spTree>
    <p:extLst>
      <p:ext uri="{BB962C8B-B14F-4D97-AF65-F5344CB8AC3E}">
        <p14:creationId xmlns:p14="http://schemas.microsoft.com/office/powerpoint/2010/main" val="342485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59025" y="733425"/>
            <a:ext cx="3406775" cy="2555875"/>
          </a:xfrm>
        </p:spPr>
      </p:sp>
      <p:sp>
        <p:nvSpPr>
          <p:cNvPr id="3" name="Plassholder for notater 2"/>
          <p:cNvSpPr>
            <a:spLocks noGrp="1"/>
          </p:cNvSpPr>
          <p:nvPr>
            <p:ph type="body" idx="1"/>
          </p:nvPr>
        </p:nvSpPr>
        <p:spPr>
          <a:xfrm>
            <a:off x="526232" y="3087712"/>
            <a:ext cx="5711632" cy="5753898"/>
          </a:xfrm>
        </p:spPr>
        <p:txBody>
          <a:bodyPr>
            <a:normAutofit fontScale="92500" lnSpcReduction="10000"/>
          </a:bodyPr>
          <a:lstStyle/>
          <a:p>
            <a:r>
              <a:rPr lang="en-GB" b="0" u="sng" dirty="0" smtClean="0"/>
              <a:t>3. Political relevance </a:t>
            </a:r>
          </a:p>
          <a:p>
            <a:pPr marL="162655" indent="-162655">
              <a:buFont typeface="Arial"/>
              <a:buChar char="•"/>
            </a:pPr>
            <a:r>
              <a:rPr lang="en-US" u="sng" dirty="0" smtClean="0"/>
              <a:t>A. Overall importance and relevance of the proposed research questions towards the effective achievement of national energy and climate targets and visions in the Nordic region. </a:t>
            </a:r>
          </a:p>
          <a:p>
            <a:pPr marL="596400" lvl="1" indent="-162655">
              <a:buFont typeface="Arial"/>
              <a:buChar char="•"/>
            </a:pPr>
            <a:r>
              <a:rPr lang="en-US" dirty="0" smtClean="0"/>
              <a:t>It is critical that the research</a:t>
            </a:r>
            <a:r>
              <a:rPr lang="en-US" baseline="0" dirty="0" smtClean="0"/>
              <a:t> question is closely aligned with what the different Nordic countries need to do to reach their goals.</a:t>
            </a:r>
            <a:endParaRPr lang="en-US" dirty="0" smtClean="0"/>
          </a:p>
          <a:p>
            <a:pPr marL="596400" lvl="1" indent="-162655" defTabSz="867491">
              <a:buFont typeface="Arial"/>
              <a:buChar char="•"/>
              <a:defRPr/>
            </a:pPr>
            <a:r>
              <a:rPr lang="en-US" dirty="0" smtClean="0"/>
              <a:t>Project results should have both scientific merit as well as direct relevance and applicability to the needs of Nordic policy-makers and other decision-makers. </a:t>
            </a:r>
          </a:p>
          <a:p>
            <a:pPr marL="162655" indent="-162655">
              <a:buFont typeface="Arial"/>
              <a:buChar char="•"/>
            </a:pPr>
            <a:r>
              <a:rPr lang="en-US" u="sng" dirty="0" smtClean="0"/>
              <a:t>B. How well the project is designed to disseminate results in a way that is tangible, understandable and interesting to a broad range of stakeholders.</a:t>
            </a:r>
            <a:r>
              <a:rPr lang="en-US" u="sng" baseline="0" dirty="0" smtClean="0"/>
              <a:t> This includes the political level through the </a:t>
            </a:r>
            <a:r>
              <a:rPr lang="en-US" u="sng" dirty="0" smtClean="0"/>
              <a:t> Nordic Ministers of Energy and Industry. </a:t>
            </a:r>
          </a:p>
          <a:p>
            <a:pPr marL="596400" lvl="1" indent="-162655" defTabSz="867491">
              <a:buFont typeface="Arial" panose="020B0604020202020204" pitchFamily="34" charset="0"/>
              <a:buChar char="•"/>
              <a:defRPr/>
            </a:pPr>
            <a:r>
              <a:rPr lang="en-US" baseline="0" dirty="0" smtClean="0"/>
              <a:t>One of the most important qualities of a funded project will be its capability for communicating its findings to a broad range of stakeholders throughout the project period. </a:t>
            </a:r>
          </a:p>
          <a:p>
            <a:pPr marL="596400" lvl="1" indent="-162655" defTabSz="867491">
              <a:buFont typeface="Arial" panose="020B0604020202020204" pitchFamily="34" charset="0"/>
              <a:buChar char="•"/>
              <a:defRPr/>
            </a:pPr>
            <a:r>
              <a:rPr lang="en-US" dirty="0" smtClean="0"/>
              <a:t>To achieve this, projects must demonstrate adequate planning and capability to successfully communicate findings to a broad range of stakeholders. These stakeholders include: Academia, through scientific journals and publications; the public, through </a:t>
            </a:r>
            <a:r>
              <a:rPr lang="en-US" dirty="0" err="1" smtClean="0"/>
              <a:t>popularised</a:t>
            </a:r>
            <a:r>
              <a:rPr lang="en-US" dirty="0" smtClean="0"/>
              <a:t> dissemination in mass media and conferences; and the political level, including the Nordic Ministers of Energy and Industry.</a:t>
            </a:r>
          </a:p>
          <a:p>
            <a:pPr marL="596400" lvl="1" indent="-162655" defTabSz="867491">
              <a:buFont typeface="Arial" panose="020B0604020202020204" pitchFamily="34" charset="0"/>
              <a:buChar char="•"/>
              <a:defRPr/>
            </a:pPr>
            <a:r>
              <a:rPr lang="en-US" dirty="0" smtClean="0"/>
              <a:t>Dissemination shouldn’t only be reserved for a final report or conference, but instead it should be addressed continuously throughout the project period. This</a:t>
            </a:r>
            <a:r>
              <a:rPr lang="en-US" baseline="0" dirty="0" smtClean="0"/>
              <a:t> should be done </a:t>
            </a:r>
            <a:r>
              <a:rPr lang="en-US" dirty="0" smtClean="0"/>
              <a:t>in a way that is communicable, interesting, and relevant to secure impact in the national energy debates of the Nordic countries. </a:t>
            </a:r>
          </a:p>
          <a:p>
            <a:pPr marL="596400" lvl="1" indent="-162655" defTabSz="867491">
              <a:buFont typeface="Arial" panose="020B0604020202020204" pitchFamily="34" charset="0"/>
              <a:buChar char="•"/>
              <a:defRPr/>
            </a:pPr>
            <a:r>
              <a:rPr lang="en-US" dirty="0" smtClean="0"/>
              <a:t>As a thought experiment</a:t>
            </a:r>
            <a:r>
              <a:rPr lang="en-US" baseline="0" dirty="0" smtClean="0"/>
              <a:t> to illustrate this point: </a:t>
            </a:r>
            <a:r>
              <a:rPr lang="en-US" dirty="0" smtClean="0"/>
              <a:t>Try</a:t>
            </a:r>
            <a:r>
              <a:rPr lang="en-US" baseline="0" dirty="0" smtClean="0"/>
              <a:t> to </a:t>
            </a:r>
            <a:r>
              <a:rPr lang="en-US" baseline="0" dirty="0" err="1" smtClean="0"/>
              <a:t>visualise</a:t>
            </a:r>
            <a:r>
              <a:rPr lang="en-US" baseline="0" dirty="0" smtClean="0"/>
              <a:t> your findings being discussed by decision-makers in the sector, being published in a popular science publication, or being mentioned by a minister. Your research should have a broad impact and should be understood and seen as relevant also outside your academic and professional circles. </a:t>
            </a:r>
            <a:endParaRPr lang="en-US" dirty="0" smtClean="0"/>
          </a:p>
          <a:p>
            <a:pPr marL="162655" indent="-162655">
              <a:buFont typeface="Arial"/>
              <a:buChar char="•"/>
            </a:pPr>
            <a:r>
              <a:rPr lang="en-US" u="sng" dirty="0" smtClean="0"/>
              <a:t>C. The last point here is about how well the project consortium brings visibility to research activities through the inclusion of relevant and influential </a:t>
            </a:r>
            <a:r>
              <a:rPr lang="en-US" u="sng" dirty="0" err="1" smtClean="0"/>
              <a:t>organisations</a:t>
            </a:r>
            <a:r>
              <a:rPr lang="en-US" u="sng" dirty="0" smtClean="0"/>
              <a:t> in the sector. </a:t>
            </a:r>
          </a:p>
          <a:p>
            <a:pPr marL="596400" lvl="1" indent="-162655" defTabSz="867491">
              <a:buFont typeface="Arial"/>
              <a:buChar char="•"/>
              <a:defRPr/>
            </a:pPr>
            <a:r>
              <a:rPr lang="en-US" dirty="0" smtClean="0"/>
              <a:t>Partnerships with relevant and influential </a:t>
            </a:r>
            <a:r>
              <a:rPr lang="en-US" dirty="0" err="1" smtClean="0"/>
              <a:t>organisations</a:t>
            </a:r>
            <a:r>
              <a:rPr lang="en-US" dirty="0" smtClean="0"/>
              <a:t> in the sector should be leveraged to achieve visibility for the research activities and disseminate project results. </a:t>
            </a:r>
          </a:p>
          <a:p>
            <a:pPr marL="596400" lvl="1" indent="-162655" defTabSz="867491">
              <a:buFont typeface="Arial"/>
              <a:buChar char="•"/>
              <a:defRPr/>
            </a:pPr>
            <a:r>
              <a:rPr lang="en-US" dirty="0" smtClean="0"/>
              <a:t>By “influential </a:t>
            </a:r>
            <a:r>
              <a:rPr lang="en-US" dirty="0" err="1" smtClean="0"/>
              <a:t>organisations</a:t>
            </a:r>
            <a:r>
              <a:rPr lang="en-US" dirty="0" smtClean="0"/>
              <a:t>” we mean for example, international </a:t>
            </a:r>
            <a:r>
              <a:rPr lang="en-US" dirty="0" err="1" smtClean="0"/>
              <a:t>organisations</a:t>
            </a:r>
            <a:r>
              <a:rPr lang="en-US" baseline="0" dirty="0" smtClean="0"/>
              <a:t> in the sector, industry associations, or local governments..</a:t>
            </a:r>
            <a:endParaRPr lang="en-GB" dirty="0" smtClean="0"/>
          </a:p>
          <a:p>
            <a:pPr marL="596400" lvl="1" indent="-162655">
              <a:buFont typeface="Arial"/>
              <a:buChar char="•"/>
            </a:pPr>
            <a:r>
              <a:rPr lang="en-US" dirty="0" smtClean="0"/>
              <a:t>“Leveraging” these </a:t>
            </a:r>
            <a:r>
              <a:rPr lang="en-US" dirty="0" err="1" smtClean="0"/>
              <a:t>organsiations</a:t>
            </a:r>
            <a:r>
              <a:rPr lang="en-US" baseline="0" dirty="0" smtClean="0"/>
              <a:t> could be anything from full inclusion as a project partner, all the way to lower levels of involvement as for example a project steering group member or advisory partner.</a:t>
            </a:r>
          </a:p>
        </p:txBody>
      </p:sp>
      <p:sp>
        <p:nvSpPr>
          <p:cNvPr id="4" name="Plassholder for lysbildenummer 3"/>
          <p:cNvSpPr>
            <a:spLocks noGrp="1"/>
          </p:cNvSpPr>
          <p:nvPr>
            <p:ph type="sldNum" sz="quarter" idx="10"/>
          </p:nvPr>
        </p:nvSpPr>
        <p:spPr/>
        <p:txBody>
          <a:bodyPr/>
          <a:lstStyle/>
          <a:p>
            <a:fld id="{C4BFE02C-F025-41D3-BCF6-7001CE82FAF0}" type="slidenum">
              <a:rPr lang="nb-NO" smtClean="0"/>
              <a:pPr/>
              <a:t>8</a:t>
            </a:fld>
            <a:endParaRPr lang="nb-NO"/>
          </a:p>
        </p:txBody>
      </p:sp>
    </p:spTree>
    <p:extLst>
      <p:ext uri="{BB962C8B-B14F-4D97-AF65-F5344CB8AC3E}">
        <p14:creationId xmlns:p14="http://schemas.microsoft.com/office/powerpoint/2010/main" val="202534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289175" y="623888"/>
            <a:ext cx="3613150" cy="2709862"/>
          </a:xfrm>
        </p:spPr>
      </p:sp>
      <p:sp>
        <p:nvSpPr>
          <p:cNvPr id="3" name="Plassholder for notater 2"/>
          <p:cNvSpPr>
            <a:spLocks noGrp="1"/>
          </p:cNvSpPr>
          <p:nvPr>
            <p:ph type="body" idx="1"/>
          </p:nvPr>
        </p:nvSpPr>
        <p:spPr>
          <a:xfrm>
            <a:off x="393626" y="3159720"/>
            <a:ext cx="5508699" cy="5256584"/>
          </a:xfrm>
        </p:spPr>
        <p:txBody>
          <a:bodyPr>
            <a:normAutofit fontScale="85000" lnSpcReduction="10000"/>
          </a:bodyPr>
          <a:lstStyle/>
          <a:p>
            <a:r>
              <a:rPr lang="en-GB" b="0" u="sng" dirty="0" smtClean="0"/>
              <a:t>4. Strategic relevance </a:t>
            </a:r>
          </a:p>
          <a:p>
            <a:pPr marL="216873" indent="-216873">
              <a:buFont typeface="+mj-lt"/>
              <a:buAutoNum type="alphaUcPeriod"/>
            </a:pPr>
            <a:r>
              <a:rPr lang="en-US" u="sng" dirty="0" smtClean="0"/>
              <a:t>This criteria is about the project’s relevance to the goals of Nordic Energy Research for the 2015-2018 strategy period.</a:t>
            </a:r>
          </a:p>
          <a:p>
            <a:pPr marL="596400" lvl="1" indent="-162655" defTabSz="867491">
              <a:buFont typeface="Arial" panose="020B0604020202020204" pitchFamily="34" charset="0"/>
              <a:buChar char="•"/>
              <a:defRPr/>
            </a:pPr>
            <a:r>
              <a:rPr lang="en-US" dirty="0" smtClean="0"/>
              <a:t>Proposals should be well aligned with our</a:t>
            </a:r>
            <a:r>
              <a:rPr lang="en-US" baseline="0" dirty="0" smtClean="0"/>
              <a:t> strategy</a:t>
            </a:r>
            <a:r>
              <a:rPr lang="en-US" dirty="0" smtClean="0"/>
              <a:t>, which</a:t>
            </a:r>
            <a:r>
              <a:rPr lang="en-US" baseline="0" dirty="0" smtClean="0"/>
              <a:t> is an attachment to the call text.</a:t>
            </a:r>
          </a:p>
          <a:p>
            <a:pPr marL="596400" lvl="1" indent="-162655" defTabSz="867491">
              <a:buFont typeface="Arial" panose="020B0604020202020204" pitchFamily="34" charset="0"/>
              <a:buChar char="•"/>
              <a:defRPr/>
            </a:pPr>
            <a:r>
              <a:rPr lang="en-US" baseline="0" dirty="0" smtClean="0"/>
              <a:t>The strategy also lists some</a:t>
            </a:r>
            <a:r>
              <a:rPr lang="en-US" dirty="0" smtClean="0"/>
              <a:t> key thematic challenges facing the region. These challenges should not be considered a thematic scope for our activities.</a:t>
            </a:r>
            <a:r>
              <a:rPr lang="en-US" baseline="0" dirty="0" smtClean="0"/>
              <a:t> </a:t>
            </a:r>
            <a:r>
              <a:rPr lang="en-US" dirty="0" smtClean="0"/>
              <a:t>Instead,</a:t>
            </a:r>
            <a:r>
              <a:rPr lang="en-US" baseline="0" dirty="0" smtClean="0"/>
              <a:t> these can be used as </a:t>
            </a:r>
            <a:r>
              <a:rPr lang="en-US" dirty="0" smtClean="0"/>
              <a:t>guidance</a:t>
            </a:r>
            <a:r>
              <a:rPr lang="en-US" baseline="0" dirty="0" smtClean="0"/>
              <a:t> on the type of challenges we see as relevant for the Nordic region going forward. If you have some other ideas and angles, that is equally relevant.</a:t>
            </a:r>
            <a:endParaRPr lang="en-US" dirty="0" smtClean="0"/>
          </a:p>
          <a:p>
            <a:pPr marL="216873" indent="-216873">
              <a:buFont typeface="+mj-lt"/>
              <a:buAutoNum type="alphaUcPeriod"/>
            </a:pPr>
            <a:r>
              <a:rPr lang="en-US" u="sng" dirty="0" smtClean="0"/>
              <a:t>We will</a:t>
            </a:r>
            <a:r>
              <a:rPr lang="en-US" u="sng" baseline="0" dirty="0" smtClean="0"/>
              <a:t> also be evaluating t</a:t>
            </a:r>
            <a:r>
              <a:rPr lang="en-US" u="sng" dirty="0" smtClean="0"/>
              <a:t>o what extent the</a:t>
            </a:r>
            <a:r>
              <a:rPr lang="en-US" u="sng" baseline="0" dirty="0" smtClean="0"/>
              <a:t> </a:t>
            </a:r>
            <a:r>
              <a:rPr lang="en-US" u="sng" dirty="0" smtClean="0"/>
              <a:t>Nordic cooperation and inclusion of: Baltic and North-West Russian partners; Co-financing of the project; Industrial, governmental and NGO’s; and PhD candidates, is relevant, balanced and fit for purpose. </a:t>
            </a:r>
          </a:p>
          <a:p>
            <a:pPr marL="596400" lvl="1" indent="-162655" defTabSz="867491">
              <a:buFont typeface="Arial"/>
              <a:buChar char="•"/>
              <a:defRPr/>
            </a:pPr>
            <a:r>
              <a:rPr lang="en-GB" dirty="0" smtClean="0"/>
              <a:t>For the Nordic cooperation, this is</a:t>
            </a:r>
            <a:r>
              <a:rPr lang="en-GB" baseline="0" dirty="0" smtClean="0"/>
              <a:t> also a eligibility criteria. </a:t>
            </a:r>
            <a:endParaRPr lang="en-GB" dirty="0" smtClean="0"/>
          </a:p>
          <a:p>
            <a:pPr marL="1030146" lvl="2" indent="-162655" defTabSz="867491">
              <a:buFont typeface="Arial"/>
              <a:buChar char="•"/>
              <a:defRPr/>
            </a:pPr>
            <a:r>
              <a:rPr lang="en-GB" dirty="0" smtClean="0"/>
              <a:t>We require 3 Nordic countries in the project and consider additional Nordic involvement positively.</a:t>
            </a:r>
            <a:r>
              <a:rPr lang="en-GB" baseline="0" dirty="0" smtClean="0"/>
              <a:t> But t</a:t>
            </a:r>
            <a:r>
              <a:rPr lang="en-GB" dirty="0" smtClean="0"/>
              <a:t>he</a:t>
            </a:r>
            <a:r>
              <a:rPr lang="en-GB" baseline="0" dirty="0" smtClean="0"/>
              <a:t> project will not be evaluated well if the inclusion of an extra Nordic country seems forced and does not lead to meaningful participation in the project.</a:t>
            </a:r>
            <a:endParaRPr lang="en-US" b="1" dirty="0" smtClean="0"/>
          </a:p>
          <a:p>
            <a:pPr marL="596400" lvl="1" indent="-162655">
              <a:buFont typeface="Arial"/>
              <a:buChar char="•"/>
            </a:pPr>
            <a:r>
              <a:rPr lang="en-US" dirty="0" smtClean="0"/>
              <a:t>Baltic</a:t>
            </a:r>
            <a:r>
              <a:rPr lang="en-US" baseline="0" dirty="0" smtClean="0"/>
              <a:t> + N.W. Russian</a:t>
            </a:r>
          </a:p>
          <a:p>
            <a:pPr marL="1030146" lvl="2" indent="-162655">
              <a:buFont typeface="Arial"/>
              <a:buChar char="•"/>
            </a:pPr>
            <a:r>
              <a:rPr lang="en-US" dirty="0" smtClean="0"/>
              <a:t>The level of Baltic and </a:t>
            </a:r>
            <a:r>
              <a:rPr lang="en-US" dirty="0" err="1" smtClean="0"/>
              <a:t>N.W.Russian</a:t>
            </a:r>
            <a:r>
              <a:rPr lang="en-US" dirty="0" smtClean="0"/>
              <a:t> involvement should be s</a:t>
            </a:r>
            <a:r>
              <a:rPr lang="en-GB" dirty="0" err="1" smtClean="0"/>
              <a:t>teered</a:t>
            </a:r>
            <a:r>
              <a:rPr lang="en-GB" dirty="0" smtClean="0"/>
              <a:t> by the research question. If your research</a:t>
            </a:r>
            <a:r>
              <a:rPr lang="en-GB" baseline="0" dirty="0" smtClean="0"/>
              <a:t> question would benefit from a Baltic perspective, we strongly e</a:t>
            </a:r>
            <a:r>
              <a:rPr lang="en-US" dirty="0" err="1" smtClean="0"/>
              <a:t>ncourage</a:t>
            </a:r>
            <a:r>
              <a:rPr lang="en-US" baseline="0" dirty="0" smtClean="0"/>
              <a:t> you to include partners from these regions.</a:t>
            </a:r>
          </a:p>
          <a:p>
            <a:pPr marL="1030146" lvl="2" indent="-162655" defTabSz="867491">
              <a:buFont typeface="Arial"/>
              <a:buChar char="•"/>
              <a:defRPr/>
            </a:pPr>
            <a:r>
              <a:rPr lang="en-US" baseline="0" dirty="0" smtClean="0"/>
              <a:t>We hope to be able to finance a mixture of projects, some with Baltic + N.W. Russian participation, some without. </a:t>
            </a:r>
          </a:p>
          <a:p>
            <a:pPr marL="1030146" lvl="2" indent="-162655" defTabSz="867491">
              <a:buFont typeface="Arial"/>
              <a:buChar char="•"/>
              <a:defRPr/>
            </a:pPr>
            <a:r>
              <a:rPr lang="en-US" baseline="0" dirty="0" smtClean="0"/>
              <a:t>If Baltic + N.W. Russian involvement is irrelevant for your research question, please do not force this participation</a:t>
            </a:r>
          </a:p>
          <a:p>
            <a:pPr marL="596400" lvl="1" indent="-162655" defTabSz="867491">
              <a:buFont typeface="Arial"/>
              <a:buChar char="•"/>
              <a:defRPr/>
            </a:pPr>
            <a:r>
              <a:rPr lang="en-GB" dirty="0" smtClean="0"/>
              <a:t>Co-financing is </a:t>
            </a:r>
            <a:r>
              <a:rPr lang="en-GB" baseline="0" dirty="0" smtClean="0"/>
              <a:t>strongly encouraged where relevant.</a:t>
            </a:r>
          </a:p>
          <a:p>
            <a:pPr marL="1030146" lvl="2" indent="-162655" defTabSz="867491">
              <a:buFont typeface="Arial"/>
              <a:buChar char="•"/>
              <a:defRPr/>
            </a:pPr>
            <a:r>
              <a:rPr lang="en-GB" baseline="0" dirty="0" smtClean="0"/>
              <a:t>The evaluation criteria will judge co-financing based on its applicability. In other words, if you have a project idea where co-financing from industrial actors for example would be a very natural and beneficial element of the project, it would be advisable to seek co-financing. Other projects may not be suited to co-financing and will not be evaluated negatively for their lack of co-financing. </a:t>
            </a:r>
          </a:p>
          <a:p>
            <a:pPr marL="596400" lvl="1" indent="-162655" defTabSz="867491">
              <a:buFont typeface="Arial"/>
              <a:buChar char="•"/>
              <a:defRPr/>
            </a:pPr>
            <a:r>
              <a:rPr lang="en-US" dirty="0" smtClean="0"/>
              <a:t>Industrial, governmental and non-governmental partners</a:t>
            </a:r>
          </a:p>
          <a:p>
            <a:pPr marL="1030146" lvl="2" indent="-162655" defTabSz="867491">
              <a:buFont typeface="Arial"/>
              <a:buChar char="•"/>
              <a:defRPr/>
            </a:pPr>
            <a:r>
              <a:rPr lang="en-US" baseline="0" dirty="0" smtClean="0"/>
              <a:t>As with the previous points and as we’ve mentioned earlier in the presentation, this should be steered by the research question. We anticipate funding a mixture of projects, some with strong industrial participation, some without.</a:t>
            </a:r>
          </a:p>
          <a:p>
            <a:pPr marL="596400" lvl="1" indent="-162655" defTabSz="867491">
              <a:buFont typeface="Arial"/>
              <a:buChar char="•"/>
              <a:defRPr/>
            </a:pPr>
            <a:r>
              <a:rPr lang="en-US" baseline="0" dirty="0" smtClean="0"/>
              <a:t>PhD</a:t>
            </a:r>
          </a:p>
          <a:p>
            <a:pPr marL="1030146" lvl="2" indent="-162655" defTabSz="867491">
              <a:buFont typeface="Arial"/>
              <a:buChar char="•"/>
              <a:defRPr/>
            </a:pPr>
            <a:r>
              <a:rPr lang="en-US" baseline="0" dirty="0" smtClean="0"/>
              <a:t>PhDs are only really interesting from our perspective  if they are very well integrated in to the project. </a:t>
            </a:r>
            <a:endParaRPr lang="en-US" dirty="0" smtClean="0"/>
          </a:p>
        </p:txBody>
      </p:sp>
      <p:sp>
        <p:nvSpPr>
          <p:cNvPr id="4" name="Plassholder for lysbildenummer 3"/>
          <p:cNvSpPr>
            <a:spLocks noGrp="1"/>
          </p:cNvSpPr>
          <p:nvPr>
            <p:ph type="sldNum" sz="quarter" idx="10"/>
          </p:nvPr>
        </p:nvSpPr>
        <p:spPr/>
        <p:txBody>
          <a:bodyPr/>
          <a:lstStyle/>
          <a:p>
            <a:fld id="{C4BFE02C-F025-41D3-BCF6-7001CE82FAF0}" type="slidenum">
              <a:rPr lang="nb-NO" smtClean="0"/>
              <a:pPr/>
              <a:t>9</a:t>
            </a:fld>
            <a:endParaRPr lang="nb-NO"/>
          </a:p>
        </p:txBody>
      </p:sp>
    </p:spTree>
    <p:extLst>
      <p:ext uri="{BB962C8B-B14F-4D97-AF65-F5344CB8AC3E}">
        <p14:creationId xmlns:p14="http://schemas.microsoft.com/office/powerpoint/2010/main" val="1646149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2050" name="Picture 2" descr="C:\Users\bs\Desktop\logo.jpg"/>
          <p:cNvPicPr>
            <a:picLocks noChangeAspect="1" noChangeArrowheads="1"/>
          </p:cNvPicPr>
          <p:nvPr userDrawn="1"/>
        </p:nvPicPr>
        <p:blipFill>
          <a:blip r:embed="rId2" cstate="print"/>
          <a:srcRect/>
          <a:stretch>
            <a:fillRect/>
          </a:stretch>
        </p:blipFill>
        <p:spPr bwMode="auto">
          <a:xfrm>
            <a:off x="-1" y="0"/>
            <a:ext cx="9144001" cy="6858000"/>
          </a:xfrm>
          <a:prstGeom prst="rect">
            <a:avLst/>
          </a:prstGeom>
          <a:noFill/>
        </p:spPr>
      </p:pic>
      <p:sp>
        <p:nvSpPr>
          <p:cNvPr id="2" name="Tittel 1"/>
          <p:cNvSpPr>
            <a:spLocks noGrp="1"/>
          </p:cNvSpPr>
          <p:nvPr>
            <p:ph type="ctrTitle"/>
          </p:nvPr>
        </p:nvSpPr>
        <p:spPr>
          <a:xfrm>
            <a:off x="685800" y="2420888"/>
            <a:ext cx="640648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683568" y="4223519"/>
            <a:ext cx="6408712"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3124200" y="635635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6553200" y="6356350"/>
            <a:ext cx="2133600" cy="365125"/>
          </a:xfrm>
          <a:prstGeom prst="rect">
            <a:avLst/>
          </a:prstGeom>
        </p:spPr>
        <p:txBody>
          <a:bodyPr/>
          <a:lstStyle/>
          <a:p>
            <a:fld id="{D3B3AF8B-C4C8-40D7-99DA-B4C283B9206C}"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3124200" y="635635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6553200" y="6356350"/>
            <a:ext cx="2133600" cy="365125"/>
          </a:xfrm>
          <a:prstGeom prst="rect">
            <a:avLst/>
          </a:prstGeom>
        </p:spPr>
        <p:txBody>
          <a:bodyPr/>
          <a:lstStyle/>
          <a:p>
            <a:fld id="{D3B3AF8B-C4C8-40D7-99DA-B4C283B9206C}" type="slidenum">
              <a:rPr lang="nb-NO" smtClean="0"/>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3124200" y="635635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6553200" y="6356350"/>
            <a:ext cx="2133600" cy="365125"/>
          </a:xfrm>
          <a:prstGeom prst="rect">
            <a:avLst/>
          </a:prstGeom>
        </p:spPr>
        <p:txBody>
          <a:bodyPr/>
          <a:lstStyle/>
          <a:p>
            <a:fld id="{D3B3AF8B-C4C8-40D7-99DA-B4C283B9206C}" type="slidenum">
              <a:rPr lang="nb-NO" smtClean="0"/>
              <a:pPr/>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6" descr="Cover_ETP_Excerpt_PowerPoint_032.jpg"/>
          <p:cNvPicPr>
            <a:picLocks noChangeAspect="1"/>
          </p:cNvPicPr>
          <p:nvPr/>
        </p:nvPicPr>
        <p:blipFill>
          <a:blip r:embed="rId3" cstate="print"/>
          <a:srcRect/>
          <a:stretch>
            <a:fillRect/>
          </a:stretch>
        </p:blipFill>
        <p:spPr bwMode="auto">
          <a:xfrm>
            <a:off x="-241300" y="-206375"/>
            <a:ext cx="9572625" cy="7267575"/>
          </a:xfrm>
          <a:prstGeom prst="rect">
            <a:avLst/>
          </a:prstGeom>
          <a:noFill/>
          <a:ln w="9525">
            <a:noFill/>
            <a:miter lim="800000"/>
            <a:headEnd/>
            <a:tailEnd/>
          </a:ln>
        </p:spPr>
      </p:pic>
      <p:sp>
        <p:nvSpPr>
          <p:cNvPr id="7" name="Textfeld 7"/>
          <p:cNvSpPr txBox="1">
            <a:spLocks noChangeArrowheads="1"/>
          </p:cNvSpPr>
          <p:nvPr/>
        </p:nvSpPr>
        <p:spPr bwMode="auto">
          <a:xfrm>
            <a:off x="698500" y="6673850"/>
            <a:ext cx="8445500" cy="184150"/>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de-DE" sz="600" dirty="0">
                <a:solidFill>
                  <a:srgbClr val="000000"/>
                </a:solidFill>
                <a:latin typeface="Calibri" pitchFamily="34" charset="0"/>
                <a:cs typeface="Arial" charset="0"/>
              </a:rPr>
              <a:t>© OECD/IEA 2012</a:t>
            </a:r>
          </a:p>
        </p:txBody>
      </p:sp>
      <p:sp>
        <p:nvSpPr>
          <p:cNvPr id="6" name="Rectangle 17"/>
          <p:cNvSpPr>
            <a:spLocks noGrp="1" noChangeArrowheads="1"/>
          </p:cNvSpPr>
          <p:nvPr>
            <p:ph type="title"/>
          </p:nvPr>
        </p:nvSpPr>
        <p:spPr bwMode="auto">
          <a:xfrm>
            <a:off x="2680222" y="3049367"/>
            <a:ext cx="6086789" cy="646973"/>
          </a:xfrm>
          <a:prstGeom prst="rect">
            <a:avLst/>
          </a:prstGeom>
          <a:noFill/>
          <a:ln w="9525">
            <a:noFill/>
            <a:miter lim="800000"/>
            <a:headEnd/>
            <a:tailEnd/>
          </a:ln>
        </p:spPr>
        <p:txBody>
          <a:bodyPr>
            <a:spAutoFit/>
          </a:bodyPr>
          <a:lstStyle>
            <a:lvl1pPr>
              <a:defRPr sz="3600" b="1">
                <a:solidFill>
                  <a:schemeClr val="bg2"/>
                </a:solidFill>
                <a:latin typeface="Calibri" pitchFamily="34" charset="0"/>
              </a:defRPr>
            </a:lvl1pPr>
          </a:lstStyle>
          <a:p>
            <a:r>
              <a:rPr lang="en-US" smtClean="0"/>
              <a:t>Click to edit Master title style</a:t>
            </a:r>
            <a:endParaRPr lang="de-DE" dirty="0"/>
          </a:p>
        </p:txBody>
      </p:sp>
      <p:sp>
        <p:nvSpPr>
          <p:cNvPr id="5" name="Text Placeholder 2"/>
          <p:cNvSpPr>
            <a:spLocks noGrp="1"/>
          </p:cNvSpPr>
          <p:nvPr>
            <p:ph type="body" idx="1"/>
          </p:nvPr>
        </p:nvSpPr>
        <p:spPr>
          <a:xfrm>
            <a:off x="2682470" y="3832691"/>
            <a:ext cx="2916226" cy="831639"/>
          </a:xfrm>
        </p:spPr>
        <p:txBody>
          <a:bodyPr anchor="b">
            <a:spAutoFit/>
          </a:bodyPr>
          <a:lstStyle>
            <a:lvl1pPr marL="0" indent="0">
              <a:buNone/>
              <a:defRPr sz="2400" b="0">
                <a:solidFill>
                  <a:schemeClr val="bg2"/>
                </a:solidFill>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overrideClrMapping bg1="dk2" tx1="lt1" bg2="dk1"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rgbClr val="0099CC"/>
              </a:buClr>
              <a:defRPr b="0">
                <a:solidFill>
                  <a:schemeClr val="bg2"/>
                </a:solidFill>
                <a:latin typeface="Calibri" pitchFamily="34" charset="0"/>
              </a:defRPr>
            </a:lvl1pPr>
            <a:lvl2pPr>
              <a:buClr>
                <a:srgbClr val="0099CC"/>
              </a:buClr>
              <a:defRPr b="0">
                <a:solidFill>
                  <a:schemeClr val="bg2"/>
                </a:solidFill>
                <a:latin typeface="Calibri" pitchFamily="34" charset="0"/>
              </a:defRPr>
            </a:lvl2pPr>
            <a:lvl3pPr>
              <a:buClr>
                <a:srgbClr val="0099CC"/>
              </a:buClr>
              <a:defRPr b="0">
                <a:solidFill>
                  <a:schemeClr val="bg2"/>
                </a:solidFill>
                <a:latin typeface="Calibri" pitchFamily="34" charset="0"/>
              </a:defRPr>
            </a:lvl3pPr>
            <a:lvl4pPr>
              <a:buClr>
                <a:srgbClr val="0099CC"/>
              </a:buClr>
              <a:buFont typeface="Wingdings" pitchFamily="2" charset="2"/>
              <a:buChar char="§"/>
              <a:defRPr b="0">
                <a:solidFill>
                  <a:schemeClr val="bg2"/>
                </a:solidFill>
                <a:latin typeface="Calibri" pitchFamily="34" charset="0"/>
              </a:defRPr>
            </a:lvl4pPr>
            <a:lvl5pPr>
              <a:buClr>
                <a:srgbClr val="0099CC"/>
              </a:buClr>
              <a:buSzPct val="70000"/>
              <a:buFont typeface="Wingdings" pitchFamily="2" charset="2"/>
              <a:buChar char="Ø"/>
              <a:defRPr sz="1800" b="0">
                <a:solidFill>
                  <a:schemeClr val="bg2"/>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9182" y="2309969"/>
            <a:ext cx="7657314" cy="605111"/>
          </a:xfrm>
        </p:spPr>
        <p:txBody>
          <a:bodyPr anchor="t"/>
          <a:lstStyle>
            <a:lvl1pPr algn="l">
              <a:defRPr sz="3600" b="1" cap="none" baseline="0"/>
            </a:lvl1pPr>
          </a:lstStyle>
          <a:p>
            <a:r>
              <a:rPr lang="en-US" smtClean="0"/>
              <a:t>Click to edit Master title style</a:t>
            </a:r>
            <a:endParaRPr lang="en-GB" dirty="0"/>
          </a:p>
        </p:txBody>
      </p:sp>
      <p:sp>
        <p:nvSpPr>
          <p:cNvPr id="3" name="Text Placeholder 2"/>
          <p:cNvSpPr>
            <a:spLocks noGrp="1"/>
          </p:cNvSpPr>
          <p:nvPr>
            <p:ph type="body" idx="1"/>
          </p:nvPr>
        </p:nvSpPr>
        <p:spPr>
          <a:xfrm>
            <a:off x="1340069" y="3236722"/>
            <a:ext cx="7645801" cy="400752"/>
          </a:xfrm>
        </p:spPr>
        <p:txBody>
          <a:bodyPr anchor="b">
            <a:sp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58306" y="281543"/>
            <a:ext cx="7457911" cy="944563"/>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448618" y="1411010"/>
            <a:ext cx="3657600" cy="2198167"/>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5258618" y="1411010"/>
            <a:ext cx="3657600" cy="2198167"/>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599" y="284016"/>
            <a:ext cx="7638393" cy="585418"/>
          </a:xfrm>
        </p:spPr>
        <p:txBody>
          <a:bodyPr anchor="b">
            <a:spAutoFit/>
          </a:bodyPr>
          <a:lstStyle>
            <a:lvl1pPr algn="l">
              <a:defRPr sz="3200" b="1"/>
            </a:lvl1pPr>
          </a:lstStyle>
          <a:p>
            <a:r>
              <a:rPr lang="en-US" smtClean="0"/>
              <a:t>Click to edit Master title style</a:t>
            </a:r>
            <a:endParaRPr lang="en-GB" dirty="0"/>
          </a:p>
        </p:txBody>
      </p:sp>
      <p:sp>
        <p:nvSpPr>
          <p:cNvPr id="3" name="Picture Placeholder 2"/>
          <p:cNvSpPr>
            <a:spLocks noGrp="1"/>
          </p:cNvSpPr>
          <p:nvPr>
            <p:ph type="pic" idx="1"/>
          </p:nvPr>
        </p:nvSpPr>
        <p:spPr>
          <a:xfrm>
            <a:off x="1411014" y="1166648"/>
            <a:ext cx="7528034" cy="4792717"/>
          </a:xfrm>
        </p:spPr>
        <p:txBody>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434661" y="6187383"/>
            <a:ext cx="7512269" cy="308419"/>
          </a:xfrm>
        </p:spPr>
        <p:txBody>
          <a:bodyPr>
            <a:sp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8194" name="Picture 2" descr="C:\Users\bs\Desktop\bg logo small-01.jpg"/>
          <p:cNvPicPr>
            <a:picLocks noChangeAspect="1" noChangeArrowheads="1"/>
          </p:cNvPicPr>
          <p:nvPr userDrawn="1"/>
        </p:nvPicPr>
        <p:blipFill>
          <a:blip r:embed="rId2" cstate="print"/>
          <a:srcRect/>
          <a:stretch>
            <a:fillRect/>
          </a:stretch>
        </p:blipFill>
        <p:spPr bwMode="auto">
          <a:xfrm>
            <a:off x="-1" y="0"/>
            <a:ext cx="9144001" cy="6858000"/>
          </a:xfrm>
          <a:prstGeom prst="rect">
            <a:avLst/>
          </a:prstGeom>
          <a:noFill/>
        </p:spPr>
      </p:pic>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a:xfrm>
            <a:off x="457200" y="1600200"/>
            <a:ext cx="8229600" cy="4781128"/>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lysbildenummer 6"/>
          <p:cNvSpPr>
            <a:spLocks noGrp="1"/>
          </p:cNvSpPr>
          <p:nvPr>
            <p:ph type="sldNum" sz="quarter" idx="12"/>
          </p:nvPr>
        </p:nvSpPr>
        <p:spPr>
          <a:xfrm>
            <a:off x="8323976" y="6254538"/>
            <a:ext cx="591424" cy="365125"/>
          </a:xfrm>
          <a:prstGeom prst="rect">
            <a:avLst/>
          </a:prstGeom>
        </p:spPr>
        <p:txBody>
          <a:bodyPr/>
          <a:lstStyle>
            <a:lvl1pPr algn="r">
              <a:defRPr sz="1400">
                <a:solidFill>
                  <a:schemeClr val="tx1">
                    <a:lumMod val="65000"/>
                    <a:lumOff val="35000"/>
                  </a:schemeClr>
                </a:solidFill>
              </a:defRPr>
            </a:lvl1pPr>
          </a:lstStyle>
          <a:p>
            <a:fld id="{D3B3AF8B-C4C8-40D7-99DA-B4C283B9206C}" type="slidenum">
              <a:rPr lang="nb-NO" smtClean="0"/>
              <a:pPr/>
              <a:t>‹#›</a:t>
            </a:fld>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3">
                                            <p:txEl>
                                              <p:pRg st="0" end="0"/>
                                            </p:txEl>
                                          </p:spTgt>
                                        </p:tgtEl>
                                        <p:attrNameLst>
                                          <p:attrName>style.color</p:attrName>
                                        </p:attrNameLst>
                                      </p:cBhvr>
                                      <p:to>
                                        <p:clrVal>
                                          <a:srgbClr val="EE2020"/>
                                        </p:clrVal>
                                      </p:to>
                                    </p:set>
                                  </p:childTnLst>
                                  <p:subTnLst>
                                    <p:animClr clrSpc="rgb" dir="cw">
                                      <p:cBhvr override="childStyle">
                                        <p:cTn dur="1" fill="hold" display="0" masterRel="nextClick" afterEffect="1"/>
                                        <p:tgtEl>
                                          <p:spTgt spid="3">
                                            <p:txEl>
                                              <p:pRg st="0" end="0"/>
                                            </p:txEl>
                                          </p:spTgt>
                                        </p:tgtEl>
                                        <p:attrNameLst>
                                          <p:attrName>ppt_c</p:attrName>
                                        </p:attrNameLst>
                                      </p:cBhvr>
                                      <p:to>
                                        <a:srgbClr val="4D4D4D"/>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1" grpId="0" nodeType="clickEffect">
                                  <p:stCondLst>
                                    <p:cond delay="0"/>
                                  </p:stCondLst>
                                  <p:childTnLst>
                                    <p:set>
                                      <p:cBhvr override="childStyle">
                                        <p:cTn id="10" dur="indefinite"/>
                                        <p:tgtEl>
                                          <p:spTgt spid="3">
                                            <p:txEl>
                                              <p:pRg st="1" end="1"/>
                                            </p:txEl>
                                          </p:spTgt>
                                        </p:tgtEl>
                                        <p:attrNameLst>
                                          <p:attrName>style.color</p:attrName>
                                        </p:attrNameLst>
                                      </p:cBhvr>
                                      <p:to>
                                        <p:clrVal>
                                          <a:srgbClr val="EE2020"/>
                                        </p:clrVal>
                                      </p:to>
                                    </p:set>
                                  </p:childTnLst>
                                  <p:subTnLst>
                                    <p:animClr clrSpc="rgb" dir="cw">
                                      <p:cBhvr override="childStyle">
                                        <p:cTn dur="1" fill="hold" display="0" masterRel="nextClick" afterEffect="1"/>
                                        <p:tgtEl>
                                          <p:spTgt spid="3">
                                            <p:txEl>
                                              <p:pRg st="1" end="1"/>
                                            </p:txEl>
                                          </p:spTgt>
                                        </p:tgtEl>
                                        <p:attrNameLst>
                                          <p:attrName>ppt_c</p:attrName>
                                        </p:attrNameLst>
                                      </p:cBhvr>
                                      <p:to>
                                        <a:srgbClr val="4D4D4D"/>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1" grpId="0" nodeType="clickEffect">
                                  <p:stCondLst>
                                    <p:cond delay="0"/>
                                  </p:stCondLst>
                                  <p:childTnLst>
                                    <p:set>
                                      <p:cBhvr override="childStyle">
                                        <p:cTn id="14" dur="indefinite"/>
                                        <p:tgtEl>
                                          <p:spTgt spid="3">
                                            <p:txEl>
                                              <p:pRg st="2" end="2"/>
                                            </p:txEl>
                                          </p:spTgt>
                                        </p:tgtEl>
                                        <p:attrNameLst>
                                          <p:attrName>style.color</p:attrName>
                                        </p:attrNameLst>
                                      </p:cBhvr>
                                      <p:to>
                                        <p:clrVal>
                                          <a:srgbClr val="EE2020"/>
                                        </p:clrVal>
                                      </p:to>
                                    </p:set>
                                  </p:childTnLst>
                                  <p:subTnLst>
                                    <p:animClr clrSpc="rgb" dir="cw">
                                      <p:cBhvr override="childStyle">
                                        <p:cTn dur="1" fill="hold" display="0" masterRel="nextClick" afterEffect="1"/>
                                        <p:tgtEl>
                                          <p:spTgt spid="3">
                                            <p:txEl>
                                              <p:pRg st="2" end="2"/>
                                            </p:txEl>
                                          </p:spTgt>
                                        </p:tgtEl>
                                        <p:attrNameLst>
                                          <p:attrName>ppt_c</p:attrName>
                                        </p:attrNameLst>
                                      </p:cBhvr>
                                      <p:to>
                                        <a:srgbClr val="4D4D4D"/>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1" grpId="0" nodeType="clickEffect">
                                  <p:stCondLst>
                                    <p:cond delay="0"/>
                                  </p:stCondLst>
                                  <p:childTnLst>
                                    <p:set>
                                      <p:cBhvr override="childStyle">
                                        <p:cTn id="18" dur="indefinite"/>
                                        <p:tgtEl>
                                          <p:spTgt spid="3">
                                            <p:txEl>
                                              <p:pRg st="3" end="3"/>
                                            </p:txEl>
                                          </p:spTgt>
                                        </p:tgtEl>
                                        <p:attrNameLst>
                                          <p:attrName>style.color</p:attrName>
                                        </p:attrNameLst>
                                      </p:cBhvr>
                                      <p:to>
                                        <p:clrVal>
                                          <a:srgbClr val="EE2020"/>
                                        </p:clrVal>
                                      </p:to>
                                    </p:set>
                                  </p:childTnLst>
                                  <p:subTnLst>
                                    <p:animClr clrSpc="rgb" dir="cw">
                                      <p:cBhvr override="childStyle">
                                        <p:cTn dur="1" fill="hold" display="0" masterRel="nextClick" afterEffect="1"/>
                                        <p:tgtEl>
                                          <p:spTgt spid="3">
                                            <p:txEl>
                                              <p:pRg st="3" end="3"/>
                                            </p:txEl>
                                          </p:spTgt>
                                        </p:tgtEl>
                                        <p:attrNameLst>
                                          <p:attrName>ppt_c</p:attrName>
                                        </p:attrNameLst>
                                      </p:cBhvr>
                                      <p:to>
                                        <a:srgbClr val="4D4D4D"/>
                                      </p:to>
                                    </p:animClr>
                                  </p:subTnLst>
                                </p:cTn>
                              </p:par>
                            </p:childTnLst>
                          </p:cTn>
                        </p:par>
                      </p:childTnLst>
                    </p:cTn>
                  </p:par>
                  <p:par>
                    <p:cTn id="19" fill="hold">
                      <p:stCondLst>
                        <p:cond delay="indefinite"/>
                      </p:stCondLst>
                      <p:childTnLst>
                        <p:par>
                          <p:cTn id="20" fill="hold">
                            <p:stCondLst>
                              <p:cond delay="0"/>
                            </p:stCondLst>
                            <p:childTnLst>
                              <p:par>
                                <p:cTn id="21" presetID="3" presetClass="emph" presetSubtype="1" grpId="0" nodeType="clickEffect">
                                  <p:stCondLst>
                                    <p:cond delay="0"/>
                                  </p:stCondLst>
                                  <p:childTnLst>
                                    <p:set>
                                      <p:cBhvr override="childStyle">
                                        <p:cTn id="22" dur="indefinite"/>
                                        <p:tgtEl>
                                          <p:spTgt spid="3">
                                            <p:txEl>
                                              <p:pRg st="4" end="4"/>
                                            </p:txEl>
                                          </p:spTgt>
                                        </p:tgtEl>
                                        <p:attrNameLst>
                                          <p:attrName>style.color</p:attrName>
                                        </p:attrNameLst>
                                      </p:cBhvr>
                                      <p:to>
                                        <p:clrVal>
                                          <a:srgbClr val="EE2020"/>
                                        </p:clrVal>
                                      </p:to>
                                    </p:set>
                                  </p:childTnLst>
                                  <p:subTnLst>
                                    <p:animClr clrSpc="rgb" dir="cw">
                                      <p:cBhvr override="childStyle">
                                        <p:cTn dur="1" fill="hold" display="0" masterRel="nextClick" afterEffect="1"/>
                                        <p:tgtEl>
                                          <p:spTgt spid="3">
                                            <p:txEl>
                                              <p:pRg st="4" end="4"/>
                                            </p:txEl>
                                          </p:spTgt>
                                        </p:tgtEl>
                                        <p:attrNameLst>
                                          <p:attrName>ppt_c</p:attrName>
                                        </p:attrNameLst>
                                      </p:cBhvr>
                                      <p:to>
                                        <a:srgbClr val="4D4D4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3" presetClass="emph" presetSubtype="1" nodeType="clickEffect">
                  <p:stCondLst>
                    <p:cond delay="0"/>
                  </p:stCondLst>
                  <p:childTnLst>
                    <p:set>
                      <p:cBhvr override="childStyle">
                        <p:cTn dur="indefinite"/>
                        <p:tgtEl>
                          <p:spTgt spid="3"/>
                        </p:tgtEl>
                        <p:attrNameLst>
                          <p:attrName>style.color</p:attrName>
                        </p:attrNameLst>
                      </p:cBhvr>
                      <p:to>
                        <p:clrVal>
                          <a:srgbClr val="EE2020"/>
                        </p:clrVal>
                      </p:to>
                    </p:set>
                  </p:childTnLst>
                  <p:subTnLst>
                    <p:animClr clrSpc="rgb" dir="cw">
                      <p:cBhvr override="childStyle">
                        <p:cTn dur="1" fill="hold" display="0" masterRel="nextClick" afterEffect="1"/>
                        <p:tgtEl>
                          <p:spTgt spid="3"/>
                        </p:tgtEl>
                        <p:attrNameLst>
                          <p:attrName>ppt_c</p:attrName>
                        </p:attrNameLst>
                      </p:cBhvr>
                      <p:to>
                        <a:srgbClr val="4D4D4D"/>
                      </p:to>
                    </p:animClr>
                  </p:subTnLst>
                </p:cTn>
              </p:par>
            </p:tnLst>
          </p:tmpl>
          <p:tmpl lvl="2">
            <p:tnLst>
              <p:par>
                <p:cTn presetID="3" presetClass="emph" presetSubtype="1" nodeType="clickEffect">
                  <p:stCondLst>
                    <p:cond delay="0"/>
                  </p:stCondLst>
                  <p:childTnLst>
                    <p:set>
                      <p:cBhvr override="childStyle">
                        <p:cTn dur="indefinite"/>
                        <p:tgtEl>
                          <p:spTgt spid="3"/>
                        </p:tgtEl>
                        <p:attrNameLst>
                          <p:attrName>style.color</p:attrName>
                        </p:attrNameLst>
                      </p:cBhvr>
                      <p:to>
                        <p:clrVal>
                          <a:srgbClr val="EE2020"/>
                        </p:clrVal>
                      </p:to>
                    </p:set>
                  </p:childTnLst>
                  <p:subTnLst>
                    <p:animClr clrSpc="rgb" dir="cw">
                      <p:cBhvr override="childStyle">
                        <p:cTn dur="1" fill="hold" display="0" masterRel="nextClick" afterEffect="1"/>
                        <p:tgtEl>
                          <p:spTgt spid="3"/>
                        </p:tgtEl>
                        <p:attrNameLst>
                          <p:attrName>ppt_c</p:attrName>
                        </p:attrNameLst>
                      </p:cBhvr>
                      <p:to>
                        <a:srgbClr val="4D4D4D"/>
                      </p:to>
                    </p:animClr>
                  </p:subTnLst>
                </p:cTn>
              </p:par>
            </p:tnLst>
          </p:tmpl>
          <p:tmpl lvl="3">
            <p:tnLst>
              <p:par>
                <p:cTn presetID="3" presetClass="emph" presetSubtype="1" nodeType="clickEffect">
                  <p:stCondLst>
                    <p:cond delay="0"/>
                  </p:stCondLst>
                  <p:childTnLst>
                    <p:set>
                      <p:cBhvr override="childStyle">
                        <p:cTn dur="indefinite"/>
                        <p:tgtEl>
                          <p:spTgt spid="3"/>
                        </p:tgtEl>
                        <p:attrNameLst>
                          <p:attrName>style.color</p:attrName>
                        </p:attrNameLst>
                      </p:cBhvr>
                      <p:to>
                        <p:clrVal>
                          <a:srgbClr val="EE2020"/>
                        </p:clrVal>
                      </p:to>
                    </p:set>
                  </p:childTnLst>
                  <p:subTnLst>
                    <p:animClr clrSpc="rgb" dir="cw">
                      <p:cBhvr override="childStyle">
                        <p:cTn dur="1" fill="hold" display="0" masterRel="nextClick" afterEffect="1"/>
                        <p:tgtEl>
                          <p:spTgt spid="3"/>
                        </p:tgtEl>
                        <p:attrNameLst>
                          <p:attrName>ppt_c</p:attrName>
                        </p:attrNameLst>
                      </p:cBhvr>
                      <p:to>
                        <a:srgbClr val="4D4D4D"/>
                      </p:to>
                    </p:animClr>
                  </p:subTnLst>
                </p:cTn>
              </p:par>
            </p:tnLst>
          </p:tmpl>
          <p:tmpl lvl="4">
            <p:tnLst>
              <p:par>
                <p:cTn presetID="3" presetClass="emph" presetSubtype="1" nodeType="clickEffect">
                  <p:stCondLst>
                    <p:cond delay="0"/>
                  </p:stCondLst>
                  <p:childTnLst>
                    <p:set>
                      <p:cBhvr override="childStyle">
                        <p:cTn dur="indefinite"/>
                        <p:tgtEl>
                          <p:spTgt spid="3"/>
                        </p:tgtEl>
                        <p:attrNameLst>
                          <p:attrName>style.color</p:attrName>
                        </p:attrNameLst>
                      </p:cBhvr>
                      <p:to>
                        <p:clrVal>
                          <a:srgbClr val="EE2020"/>
                        </p:clrVal>
                      </p:to>
                    </p:set>
                  </p:childTnLst>
                  <p:subTnLst>
                    <p:animClr clrSpc="rgb" dir="cw">
                      <p:cBhvr override="childStyle">
                        <p:cTn dur="1" fill="hold" display="0" masterRel="nextClick" afterEffect="1"/>
                        <p:tgtEl>
                          <p:spTgt spid="3"/>
                        </p:tgtEl>
                        <p:attrNameLst>
                          <p:attrName>ppt_c</p:attrName>
                        </p:attrNameLst>
                      </p:cBhvr>
                      <p:to>
                        <a:srgbClr val="4D4D4D"/>
                      </p:to>
                    </p:animClr>
                  </p:subTnLst>
                </p:cTn>
              </p:par>
            </p:tnLst>
          </p:tmpl>
          <p:tmpl lvl="5">
            <p:tnLst>
              <p:par>
                <p:cTn presetID="3" presetClass="emph" presetSubtype="1" nodeType="clickEffect">
                  <p:stCondLst>
                    <p:cond delay="0"/>
                  </p:stCondLst>
                  <p:childTnLst>
                    <p:set>
                      <p:cBhvr override="childStyle">
                        <p:cTn dur="indefinite"/>
                        <p:tgtEl>
                          <p:spTgt spid="3"/>
                        </p:tgtEl>
                        <p:attrNameLst>
                          <p:attrName>style.color</p:attrName>
                        </p:attrNameLst>
                      </p:cBhvr>
                      <p:to>
                        <p:clrVal>
                          <a:srgbClr val="EE2020"/>
                        </p:clrVal>
                      </p:to>
                    </p:set>
                  </p:childTnLst>
                  <p:subTnLst>
                    <p:animClr clrSpc="rgb" dir="cw">
                      <p:cBhvr override="childStyle">
                        <p:cTn dur="1" fill="hold" display="0" masterRel="nextClick" afterEffect="1"/>
                        <p:tgtEl>
                          <p:spTgt spid="3"/>
                        </p:tgtEl>
                        <p:attrNameLst>
                          <p:attrName>ppt_c</p:attrName>
                        </p:attrNameLst>
                      </p:cBhvr>
                      <p:to>
                        <a:srgbClr val="4D4D4D"/>
                      </p:to>
                    </p:animClr>
                  </p:sub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echteck 3"/>
          <p:cNvSpPr>
            <a:spLocks noChangeArrowheads="1"/>
          </p:cNvSpPr>
          <p:nvPr/>
        </p:nvSpPr>
        <p:spPr bwMode="auto">
          <a:xfrm>
            <a:off x="0" y="0"/>
            <a:ext cx="9144000" cy="3429000"/>
          </a:xfrm>
          <a:prstGeom prst="rect">
            <a:avLst/>
          </a:prstGeom>
          <a:gradFill rotWithShape="1">
            <a:gsLst>
              <a:gs pos="0">
                <a:srgbClr val="51B848"/>
              </a:gs>
              <a:gs pos="80000">
                <a:srgbClr val="FFFFFF"/>
              </a:gs>
              <a:gs pos="100000">
                <a:srgbClr val="FFFFFF"/>
              </a:gs>
            </a:gsLst>
            <a:lin ang="0" scaled="1"/>
          </a:gradFill>
          <a:ln w="9525">
            <a:noFill/>
            <a:miter lim="800000"/>
            <a:headEnd/>
            <a:tailEnd/>
          </a:ln>
          <a:effectLst>
            <a:outerShdw dist="50800" dir="5400000" rotWithShape="0">
              <a:srgbClr val="808080">
                <a:alpha val="42999"/>
              </a:srgbClr>
            </a:outerShdw>
          </a:effectLst>
        </p:spPr>
        <p:txBody>
          <a:bodyPr anchor="ctr"/>
          <a:lstStyle/>
          <a:p>
            <a:pPr algn="ctr" eaLnBrk="0" fontAlgn="base" hangingPunct="0">
              <a:spcBef>
                <a:spcPct val="0"/>
              </a:spcBef>
              <a:spcAft>
                <a:spcPct val="0"/>
              </a:spcAft>
            </a:pPr>
            <a:endParaRPr lang="en-US" sz="2400" smtClean="0">
              <a:solidFill>
                <a:srgbClr val="FFFFFF"/>
              </a:solidFill>
              <a:latin typeface="Times New Roman" pitchFamily="18" charset="0"/>
            </a:endParaRPr>
          </a:p>
        </p:txBody>
      </p:sp>
      <p:pic>
        <p:nvPicPr>
          <p:cNvPr id="9" name="Bild 15" descr="IEA_rgb_p_15mm_aitest.png"/>
          <p:cNvPicPr>
            <a:picLocks noChangeAspect="1"/>
          </p:cNvPicPr>
          <p:nvPr/>
        </p:nvPicPr>
        <p:blipFill>
          <a:blip r:embed="rId3" cstate="print"/>
          <a:srcRect/>
          <a:stretch>
            <a:fillRect/>
          </a:stretch>
        </p:blipFill>
        <p:spPr bwMode="auto">
          <a:xfrm>
            <a:off x="6846888" y="2362200"/>
            <a:ext cx="1941512" cy="844550"/>
          </a:xfrm>
          <a:prstGeom prst="rect">
            <a:avLst/>
          </a:prstGeom>
          <a:noFill/>
          <a:ln w="9525">
            <a:noFill/>
            <a:miter lim="800000"/>
            <a:headEnd/>
            <a:tailEnd/>
          </a:ln>
        </p:spPr>
      </p:pic>
      <p:sp>
        <p:nvSpPr>
          <p:cNvPr id="10" name="Textfeld 7"/>
          <p:cNvSpPr txBox="1">
            <a:spLocks noChangeArrowheads="1"/>
          </p:cNvSpPr>
          <p:nvPr/>
        </p:nvSpPr>
        <p:spPr bwMode="auto">
          <a:xfrm>
            <a:off x="8029575" y="6673850"/>
            <a:ext cx="1114425" cy="184150"/>
          </a:xfrm>
          <a:prstGeom prst="rect">
            <a:avLst/>
          </a:prstGeom>
          <a:noFill/>
          <a:ln w="9525">
            <a:noFill/>
            <a:miter lim="800000"/>
            <a:headEnd/>
            <a:tailEnd/>
          </a:ln>
        </p:spPr>
        <p:txBody>
          <a:bodyPr>
            <a:spAutoFit/>
          </a:bodyPr>
          <a:lstStyle/>
          <a:p>
            <a:pPr algn="r" eaLnBrk="0" fontAlgn="base" hangingPunct="0">
              <a:spcBef>
                <a:spcPct val="0"/>
              </a:spcBef>
              <a:spcAft>
                <a:spcPct val="0"/>
              </a:spcAft>
              <a:defRPr/>
            </a:pPr>
            <a:r>
              <a:rPr lang="de-DE" sz="600" dirty="0">
                <a:solidFill>
                  <a:srgbClr val="000000"/>
                </a:solidFill>
                <a:latin typeface="Verdana" pitchFamily="34" charset="0"/>
                <a:cs typeface="Arial" charset="0"/>
              </a:rPr>
              <a:t>© OECD/IEA 2012 </a:t>
            </a:r>
          </a:p>
        </p:txBody>
      </p:sp>
      <p:sp>
        <p:nvSpPr>
          <p:cNvPr id="6" name="Rectangle 17"/>
          <p:cNvSpPr>
            <a:spLocks noGrp="1" noChangeArrowheads="1"/>
          </p:cNvSpPr>
          <p:nvPr>
            <p:ph type="title"/>
          </p:nvPr>
        </p:nvSpPr>
        <p:spPr bwMode="auto">
          <a:xfrm>
            <a:off x="136062" y="3625704"/>
            <a:ext cx="8897938" cy="462307"/>
          </a:xfrm>
          <a:prstGeom prst="rect">
            <a:avLst/>
          </a:prstGeom>
          <a:noFill/>
          <a:ln w="9525">
            <a:noFill/>
            <a:miter lim="800000"/>
            <a:headEnd/>
            <a:tailEnd/>
          </a:ln>
        </p:spPr>
        <p:txBody>
          <a:bodyPr>
            <a:spAutoFit/>
          </a:bodyPr>
          <a:lstStyle>
            <a:lvl1pPr>
              <a:defRPr sz="2400" b="1"/>
            </a:lvl1pPr>
          </a:lstStyle>
          <a:p>
            <a:r>
              <a:rPr lang="en-US" smtClean="0"/>
              <a:t>Click to edit Master title style</a:t>
            </a:r>
            <a:endParaRPr lang="de-DE" dirty="0"/>
          </a:p>
        </p:txBody>
      </p:sp>
      <p:sp>
        <p:nvSpPr>
          <p:cNvPr id="5" name="Text Placeholder 2"/>
          <p:cNvSpPr>
            <a:spLocks noGrp="1"/>
          </p:cNvSpPr>
          <p:nvPr>
            <p:ph type="body" idx="1"/>
          </p:nvPr>
        </p:nvSpPr>
        <p:spPr>
          <a:xfrm>
            <a:off x="130629" y="4818011"/>
            <a:ext cx="8855241" cy="400752"/>
          </a:xfrm>
        </p:spPr>
        <p:txBody>
          <a:bodyPr anchor="b">
            <a:sp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Text Placeholder 2"/>
          <p:cNvSpPr>
            <a:spLocks noGrp="1"/>
          </p:cNvSpPr>
          <p:nvPr>
            <p:ph type="body" idx="10"/>
          </p:nvPr>
        </p:nvSpPr>
        <p:spPr>
          <a:xfrm>
            <a:off x="130629" y="5746162"/>
            <a:ext cx="8855241" cy="339196"/>
          </a:xfrm>
        </p:spPr>
        <p:txBody>
          <a:bodyPr anchor="b">
            <a:spAutoFit/>
          </a:bodyPr>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overrideClrMapping bg1="dk2" tx1="lt1" bg2="dk1"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129" y="1155032"/>
            <a:ext cx="8848367" cy="557577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6" descr="Cover_ETP_Excerpt_PowerPoint_032.jpg"/>
          <p:cNvPicPr>
            <a:picLocks noChangeAspect="1"/>
          </p:cNvPicPr>
          <p:nvPr/>
        </p:nvPicPr>
        <p:blipFill>
          <a:blip r:embed="rId3" cstate="print"/>
          <a:srcRect/>
          <a:stretch>
            <a:fillRect/>
          </a:stretch>
        </p:blipFill>
        <p:spPr bwMode="auto">
          <a:xfrm>
            <a:off x="-241300" y="-206375"/>
            <a:ext cx="9572625" cy="7267575"/>
          </a:xfrm>
          <a:prstGeom prst="rect">
            <a:avLst/>
          </a:prstGeom>
          <a:noFill/>
          <a:ln w="9525">
            <a:noFill/>
            <a:miter lim="800000"/>
            <a:headEnd/>
            <a:tailEnd/>
          </a:ln>
        </p:spPr>
      </p:pic>
      <p:sp>
        <p:nvSpPr>
          <p:cNvPr id="7" name="Textfeld 7"/>
          <p:cNvSpPr txBox="1">
            <a:spLocks noChangeArrowheads="1"/>
          </p:cNvSpPr>
          <p:nvPr/>
        </p:nvSpPr>
        <p:spPr bwMode="auto">
          <a:xfrm>
            <a:off x="698500" y="6673850"/>
            <a:ext cx="8445500" cy="184150"/>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de-DE" sz="600">
                <a:solidFill>
                  <a:srgbClr val="000000"/>
                </a:solidFill>
                <a:latin typeface="Calibri" pitchFamily="34" charset="0"/>
                <a:cs typeface="Arial" charset="0"/>
              </a:rPr>
              <a:t>© OECD/IEA 2012</a:t>
            </a:r>
          </a:p>
        </p:txBody>
      </p:sp>
      <p:sp>
        <p:nvSpPr>
          <p:cNvPr id="6" name="Rectangle 17"/>
          <p:cNvSpPr>
            <a:spLocks noGrp="1" noChangeArrowheads="1"/>
          </p:cNvSpPr>
          <p:nvPr>
            <p:ph type="title"/>
          </p:nvPr>
        </p:nvSpPr>
        <p:spPr bwMode="auto">
          <a:xfrm>
            <a:off x="2680222" y="3049367"/>
            <a:ext cx="6086789" cy="646973"/>
          </a:xfrm>
          <a:prstGeom prst="rect">
            <a:avLst/>
          </a:prstGeom>
          <a:noFill/>
          <a:ln w="9525">
            <a:noFill/>
            <a:miter lim="800000"/>
            <a:headEnd/>
            <a:tailEnd/>
          </a:ln>
        </p:spPr>
        <p:txBody>
          <a:bodyPr>
            <a:spAutoFit/>
          </a:bodyPr>
          <a:lstStyle>
            <a:lvl1pPr>
              <a:defRPr sz="3600" b="1">
                <a:solidFill>
                  <a:schemeClr val="bg2"/>
                </a:solidFill>
                <a:latin typeface="Calibri" pitchFamily="34" charset="0"/>
              </a:defRPr>
            </a:lvl1pPr>
          </a:lstStyle>
          <a:p>
            <a:r>
              <a:rPr lang="en-US" smtClean="0"/>
              <a:t>Click to edit Master title style</a:t>
            </a:r>
            <a:endParaRPr lang="de-DE" dirty="0"/>
          </a:p>
        </p:txBody>
      </p:sp>
      <p:sp>
        <p:nvSpPr>
          <p:cNvPr id="5" name="Text Placeholder 2"/>
          <p:cNvSpPr>
            <a:spLocks noGrp="1"/>
          </p:cNvSpPr>
          <p:nvPr>
            <p:ph type="body" idx="1"/>
          </p:nvPr>
        </p:nvSpPr>
        <p:spPr>
          <a:xfrm>
            <a:off x="2682470" y="3832691"/>
            <a:ext cx="2916226" cy="831639"/>
          </a:xfrm>
        </p:spPr>
        <p:txBody>
          <a:bodyPr anchor="b">
            <a:spAutoFit/>
          </a:bodyPr>
          <a:lstStyle>
            <a:lvl1pPr marL="0" indent="0">
              <a:buNone/>
              <a:defRPr sz="2400" b="0">
                <a:solidFill>
                  <a:schemeClr val="bg2"/>
                </a:solidFill>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overrideClrMapping bg1="dk2" tx1="lt1" bg2="dk1"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rgbClr val="0099CC"/>
              </a:buClr>
              <a:defRPr b="0">
                <a:solidFill>
                  <a:schemeClr val="bg2"/>
                </a:solidFill>
                <a:latin typeface="Calibri" pitchFamily="34" charset="0"/>
              </a:defRPr>
            </a:lvl1pPr>
            <a:lvl2pPr>
              <a:buClr>
                <a:srgbClr val="0099CC"/>
              </a:buClr>
              <a:defRPr b="0">
                <a:solidFill>
                  <a:schemeClr val="bg2"/>
                </a:solidFill>
                <a:latin typeface="Calibri" pitchFamily="34" charset="0"/>
              </a:defRPr>
            </a:lvl2pPr>
            <a:lvl3pPr>
              <a:buClr>
                <a:srgbClr val="0099CC"/>
              </a:buClr>
              <a:defRPr b="0">
                <a:solidFill>
                  <a:schemeClr val="bg2"/>
                </a:solidFill>
                <a:latin typeface="Calibri" pitchFamily="34" charset="0"/>
              </a:defRPr>
            </a:lvl3pPr>
            <a:lvl4pPr>
              <a:buClr>
                <a:srgbClr val="0099CC"/>
              </a:buClr>
              <a:buFont typeface="Wingdings" pitchFamily="2" charset="2"/>
              <a:buChar char="§"/>
              <a:defRPr b="0">
                <a:solidFill>
                  <a:schemeClr val="bg2"/>
                </a:solidFill>
                <a:latin typeface="Calibri" pitchFamily="34" charset="0"/>
              </a:defRPr>
            </a:lvl4pPr>
            <a:lvl5pPr>
              <a:buClr>
                <a:srgbClr val="0099CC"/>
              </a:buClr>
              <a:buSzPct val="70000"/>
              <a:buFont typeface="Wingdings" pitchFamily="2" charset="2"/>
              <a:buChar char="Ø"/>
              <a:defRPr sz="1800" b="0">
                <a:solidFill>
                  <a:schemeClr val="bg2"/>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9182" y="2309969"/>
            <a:ext cx="7657314" cy="605111"/>
          </a:xfrm>
        </p:spPr>
        <p:txBody>
          <a:bodyPr anchor="t"/>
          <a:lstStyle>
            <a:lvl1pPr algn="l">
              <a:defRPr sz="3600" b="1" cap="none" baseline="0"/>
            </a:lvl1pPr>
          </a:lstStyle>
          <a:p>
            <a:r>
              <a:rPr lang="en-US" smtClean="0"/>
              <a:t>Click to edit Master title style</a:t>
            </a:r>
            <a:endParaRPr lang="en-GB" dirty="0"/>
          </a:p>
        </p:txBody>
      </p:sp>
      <p:sp>
        <p:nvSpPr>
          <p:cNvPr id="3" name="Text Placeholder 2"/>
          <p:cNvSpPr>
            <a:spLocks noGrp="1"/>
          </p:cNvSpPr>
          <p:nvPr>
            <p:ph type="body" idx="1"/>
          </p:nvPr>
        </p:nvSpPr>
        <p:spPr>
          <a:xfrm>
            <a:off x="1340069" y="3236722"/>
            <a:ext cx="7645801" cy="400752"/>
          </a:xfrm>
        </p:spPr>
        <p:txBody>
          <a:bodyPr anchor="b">
            <a:sp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58306" y="281543"/>
            <a:ext cx="7457911" cy="944563"/>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448618" y="1411010"/>
            <a:ext cx="3657600" cy="2198167"/>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5258618" y="1411010"/>
            <a:ext cx="3657600" cy="2198167"/>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599" y="284016"/>
            <a:ext cx="7638393" cy="585418"/>
          </a:xfrm>
        </p:spPr>
        <p:txBody>
          <a:bodyPr anchor="b">
            <a:spAutoFit/>
          </a:bodyPr>
          <a:lstStyle>
            <a:lvl1pPr algn="l">
              <a:defRPr sz="3200" b="1"/>
            </a:lvl1pPr>
          </a:lstStyle>
          <a:p>
            <a:r>
              <a:rPr lang="en-US" smtClean="0"/>
              <a:t>Click to edit Master title style</a:t>
            </a:r>
            <a:endParaRPr lang="en-GB" dirty="0"/>
          </a:p>
        </p:txBody>
      </p:sp>
      <p:sp>
        <p:nvSpPr>
          <p:cNvPr id="3" name="Picture Placeholder 2"/>
          <p:cNvSpPr>
            <a:spLocks noGrp="1"/>
          </p:cNvSpPr>
          <p:nvPr>
            <p:ph type="pic" idx="1"/>
          </p:nvPr>
        </p:nvSpPr>
        <p:spPr>
          <a:xfrm>
            <a:off x="1411014" y="1166648"/>
            <a:ext cx="7528034" cy="4792717"/>
          </a:xfrm>
        </p:spPr>
        <p:txBody>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434661" y="6187383"/>
            <a:ext cx="7512269" cy="308419"/>
          </a:xfrm>
        </p:spPr>
        <p:txBody>
          <a:bodyPr>
            <a:sp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echteck 3"/>
          <p:cNvSpPr>
            <a:spLocks noChangeArrowheads="1"/>
          </p:cNvSpPr>
          <p:nvPr/>
        </p:nvSpPr>
        <p:spPr bwMode="auto">
          <a:xfrm>
            <a:off x="0" y="0"/>
            <a:ext cx="9144000" cy="3429000"/>
          </a:xfrm>
          <a:prstGeom prst="rect">
            <a:avLst/>
          </a:prstGeom>
          <a:gradFill rotWithShape="1">
            <a:gsLst>
              <a:gs pos="0">
                <a:srgbClr val="51B848"/>
              </a:gs>
              <a:gs pos="80000">
                <a:srgbClr val="FFFFFF"/>
              </a:gs>
              <a:gs pos="100000">
                <a:srgbClr val="FFFFFF"/>
              </a:gs>
            </a:gsLst>
            <a:lin ang="0" scaled="1"/>
          </a:gradFill>
          <a:ln w="9525">
            <a:noFill/>
            <a:miter lim="800000"/>
            <a:headEnd/>
            <a:tailEnd/>
          </a:ln>
          <a:effectLst>
            <a:outerShdw dist="50800" dir="5400000" rotWithShape="0">
              <a:srgbClr val="808080">
                <a:alpha val="42998"/>
              </a:srgbClr>
            </a:outerShdw>
          </a:effectLst>
        </p:spPr>
        <p:txBody>
          <a:bodyPr anchor="ctr"/>
          <a:lstStyle/>
          <a:p>
            <a:pPr algn="ctr" eaLnBrk="0" fontAlgn="base" hangingPunct="0">
              <a:spcBef>
                <a:spcPct val="0"/>
              </a:spcBef>
              <a:spcAft>
                <a:spcPct val="0"/>
              </a:spcAft>
            </a:pPr>
            <a:endParaRPr lang="en-US" sz="2400" smtClean="0">
              <a:solidFill>
                <a:srgbClr val="FFFFFF"/>
              </a:solidFill>
              <a:latin typeface="Times New Roman" pitchFamily="18" charset="0"/>
            </a:endParaRPr>
          </a:p>
        </p:txBody>
      </p:sp>
      <p:pic>
        <p:nvPicPr>
          <p:cNvPr id="9" name="Bild 15" descr="IEA_rgb_p_15mm_aitest.png"/>
          <p:cNvPicPr>
            <a:picLocks noChangeAspect="1"/>
          </p:cNvPicPr>
          <p:nvPr/>
        </p:nvPicPr>
        <p:blipFill>
          <a:blip r:embed="rId3" cstate="print"/>
          <a:srcRect/>
          <a:stretch>
            <a:fillRect/>
          </a:stretch>
        </p:blipFill>
        <p:spPr bwMode="auto">
          <a:xfrm>
            <a:off x="6846888" y="2362200"/>
            <a:ext cx="1941512" cy="844550"/>
          </a:xfrm>
          <a:prstGeom prst="rect">
            <a:avLst/>
          </a:prstGeom>
          <a:noFill/>
          <a:ln w="9525">
            <a:noFill/>
            <a:miter lim="800000"/>
            <a:headEnd/>
            <a:tailEnd/>
          </a:ln>
        </p:spPr>
      </p:pic>
      <p:sp>
        <p:nvSpPr>
          <p:cNvPr id="10" name="Textfeld 7"/>
          <p:cNvSpPr txBox="1">
            <a:spLocks noChangeArrowheads="1"/>
          </p:cNvSpPr>
          <p:nvPr/>
        </p:nvSpPr>
        <p:spPr bwMode="auto">
          <a:xfrm>
            <a:off x="8029575" y="6673850"/>
            <a:ext cx="1114425" cy="184150"/>
          </a:xfrm>
          <a:prstGeom prst="rect">
            <a:avLst/>
          </a:prstGeom>
          <a:noFill/>
          <a:ln w="9525">
            <a:noFill/>
            <a:miter lim="800000"/>
            <a:headEnd/>
            <a:tailEnd/>
          </a:ln>
        </p:spPr>
        <p:txBody>
          <a:bodyPr>
            <a:spAutoFit/>
          </a:bodyPr>
          <a:lstStyle/>
          <a:p>
            <a:pPr algn="r" eaLnBrk="0" fontAlgn="base" hangingPunct="0">
              <a:spcBef>
                <a:spcPct val="0"/>
              </a:spcBef>
              <a:spcAft>
                <a:spcPct val="0"/>
              </a:spcAft>
              <a:defRPr/>
            </a:pPr>
            <a:r>
              <a:rPr lang="de-DE" sz="600">
                <a:solidFill>
                  <a:srgbClr val="000000"/>
                </a:solidFill>
                <a:latin typeface="Verdana" pitchFamily="34" charset="0"/>
                <a:cs typeface="Arial" charset="0"/>
              </a:rPr>
              <a:t>© OECD/IEA 2012 </a:t>
            </a:r>
          </a:p>
        </p:txBody>
      </p:sp>
      <p:sp>
        <p:nvSpPr>
          <p:cNvPr id="6" name="Rectangle 17"/>
          <p:cNvSpPr>
            <a:spLocks noGrp="1" noChangeArrowheads="1"/>
          </p:cNvSpPr>
          <p:nvPr>
            <p:ph type="title"/>
          </p:nvPr>
        </p:nvSpPr>
        <p:spPr bwMode="auto">
          <a:xfrm>
            <a:off x="136062" y="3625704"/>
            <a:ext cx="8897938" cy="462307"/>
          </a:xfrm>
          <a:prstGeom prst="rect">
            <a:avLst/>
          </a:prstGeom>
          <a:noFill/>
          <a:ln w="9525">
            <a:noFill/>
            <a:miter lim="800000"/>
            <a:headEnd/>
            <a:tailEnd/>
          </a:ln>
        </p:spPr>
        <p:txBody>
          <a:bodyPr>
            <a:spAutoFit/>
          </a:bodyPr>
          <a:lstStyle>
            <a:lvl1pPr>
              <a:defRPr sz="2400" b="1"/>
            </a:lvl1pPr>
          </a:lstStyle>
          <a:p>
            <a:r>
              <a:rPr lang="en-US" smtClean="0"/>
              <a:t>Click to edit Master title style</a:t>
            </a:r>
            <a:endParaRPr lang="de-DE" dirty="0"/>
          </a:p>
        </p:txBody>
      </p:sp>
      <p:sp>
        <p:nvSpPr>
          <p:cNvPr id="5" name="Text Placeholder 2"/>
          <p:cNvSpPr>
            <a:spLocks noGrp="1"/>
          </p:cNvSpPr>
          <p:nvPr>
            <p:ph type="body" idx="1"/>
          </p:nvPr>
        </p:nvSpPr>
        <p:spPr>
          <a:xfrm>
            <a:off x="130629" y="4818011"/>
            <a:ext cx="8855241" cy="400752"/>
          </a:xfrm>
        </p:spPr>
        <p:txBody>
          <a:bodyPr anchor="b">
            <a:sp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Text Placeholder 2"/>
          <p:cNvSpPr>
            <a:spLocks noGrp="1"/>
          </p:cNvSpPr>
          <p:nvPr>
            <p:ph type="body" idx="10"/>
          </p:nvPr>
        </p:nvSpPr>
        <p:spPr>
          <a:xfrm>
            <a:off x="130629" y="5746162"/>
            <a:ext cx="8855241" cy="339196"/>
          </a:xfrm>
        </p:spPr>
        <p:txBody>
          <a:bodyPr anchor="b">
            <a:spAutoFit/>
          </a:bodyPr>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overrideClrMapping bg1="dk2" tx1="lt1" bg2="dk1"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a:xfrm>
            <a:off x="457200" y="1600200"/>
            <a:ext cx="8229600" cy="4781128"/>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129" y="1155032"/>
            <a:ext cx="8848367" cy="557577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3124200" y="635635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6553200" y="6356350"/>
            <a:ext cx="2133600" cy="365125"/>
          </a:xfrm>
          <a:prstGeom prst="rect">
            <a:avLst/>
          </a:prstGeom>
        </p:spPr>
        <p:txBody>
          <a:bodyPr/>
          <a:lstStyle/>
          <a:p>
            <a:fld id="{D3B3AF8B-C4C8-40D7-99DA-B4C283B9206C}"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3124200" y="635635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6553200" y="6356350"/>
            <a:ext cx="2133600" cy="365125"/>
          </a:xfrm>
          <a:prstGeom prst="rect">
            <a:avLst/>
          </a:prstGeom>
        </p:spPr>
        <p:txBody>
          <a:bodyPr/>
          <a:lstStyle/>
          <a:p>
            <a:fld id="{D3B3AF8B-C4C8-40D7-99DA-B4C283B9206C}"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356350"/>
            <a:ext cx="21336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3124200" y="6356350"/>
            <a:ext cx="2895600" cy="365125"/>
          </a:xfrm>
          <a:prstGeom prst="rect">
            <a:avLst/>
          </a:prstGeom>
        </p:spPr>
        <p:txBody>
          <a:bodyPr/>
          <a:lstStyle/>
          <a:p>
            <a:endParaRPr lang="nb-NO"/>
          </a:p>
        </p:txBody>
      </p:sp>
      <p:sp>
        <p:nvSpPr>
          <p:cNvPr id="9" name="Plassholder for lysbildenummer 8"/>
          <p:cNvSpPr>
            <a:spLocks noGrp="1"/>
          </p:cNvSpPr>
          <p:nvPr>
            <p:ph type="sldNum" sz="quarter" idx="12"/>
          </p:nvPr>
        </p:nvSpPr>
        <p:spPr>
          <a:xfrm>
            <a:off x="6553200" y="6356350"/>
            <a:ext cx="2133600" cy="365125"/>
          </a:xfrm>
          <a:prstGeom prst="rect">
            <a:avLst/>
          </a:prstGeom>
        </p:spPr>
        <p:txBody>
          <a:bodyPr/>
          <a:lstStyle/>
          <a:p>
            <a:fld id="{D3B3AF8B-C4C8-40D7-99DA-B4C283B9206C}"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356350"/>
            <a:ext cx="2133600" cy="365125"/>
          </a:xfrm>
          <a:prstGeom prst="rect">
            <a:avLst/>
          </a:prstGeom>
        </p:spPr>
        <p:txBody>
          <a:bodyPr/>
          <a:lstStyle/>
          <a:p>
            <a:endParaRPr lang="nb-NO"/>
          </a:p>
        </p:txBody>
      </p:sp>
      <p:sp>
        <p:nvSpPr>
          <p:cNvPr id="4" name="Plassholder for bunntekst 3"/>
          <p:cNvSpPr>
            <a:spLocks noGrp="1"/>
          </p:cNvSpPr>
          <p:nvPr>
            <p:ph type="ftr" sz="quarter" idx="11"/>
          </p:nvPr>
        </p:nvSpPr>
        <p:spPr>
          <a:xfrm>
            <a:off x="3124200" y="6356350"/>
            <a:ext cx="28956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6553200" y="6356350"/>
            <a:ext cx="2133600" cy="365125"/>
          </a:xfrm>
          <a:prstGeom prst="rect">
            <a:avLst/>
          </a:prstGeom>
        </p:spPr>
        <p:txBody>
          <a:bodyPr/>
          <a:lstStyle/>
          <a:p>
            <a:fld id="{D3B3AF8B-C4C8-40D7-99DA-B4C283B9206C}"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356350"/>
            <a:ext cx="21336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3124200" y="6356350"/>
            <a:ext cx="28956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6553200" y="6356350"/>
            <a:ext cx="2133600" cy="365125"/>
          </a:xfrm>
          <a:prstGeom prst="rect">
            <a:avLst/>
          </a:prstGeom>
        </p:spPr>
        <p:txBody>
          <a:bodyPr/>
          <a:lstStyle/>
          <a:p>
            <a:fld id="{D3B3AF8B-C4C8-40D7-99DA-B4C283B9206C}"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3124200" y="635635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6553200" y="6356350"/>
            <a:ext cx="2133600" cy="365125"/>
          </a:xfrm>
          <a:prstGeom prst="rect">
            <a:avLst/>
          </a:prstGeom>
        </p:spPr>
        <p:txBody>
          <a:bodyPr/>
          <a:lstStyle/>
          <a:p>
            <a:fld id="{D3B3AF8B-C4C8-40D7-99DA-B4C283B9206C}"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4.jpe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bs\Desktop\BG.jpg"/>
          <p:cNvPicPr>
            <a:picLocks noChangeAspect="1" noChangeArrowheads="1"/>
          </p:cNvPicPr>
          <p:nvPr userDrawn="1"/>
        </p:nvPicPr>
        <p:blipFill>
          <a:blip r:embed="rId14" cstate="print"/>
          <a:srcRect/>
          <a:stretch>
            <a:fillRect/>
          </a:stretch>
        </p:blipFill>
        <p:spPr bwMode="auto">
          <a:xfrm>
            <a:off x="0" y="0"/>
            <a:ext cx="9144001" cy="6858000"/>
          </a:xfrm>
          <a:prstGeom prst="rect">
            <a:avLst/>
          </a:prstGeom>
          <a:noFill/>
        </p:spPr>
      </p:pic>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lumMod val="65000"/>
              <a:lumOff val="35000"/>
            </a:schemeClr>
          </a:solidFill>
          <a:latin typeface="Rotis Sans Serif"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Rotis Sans Serif"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Rotis Sans Serif"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Rotis Sans Serif"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Rotis Sans Serif"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Rotis Sans Serif"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Cover_ETP_Excerpt_PowerPoint_02.jpg"/>
          <p:cNvPicPr>
            <a:picLocks noChangeAspect="1"/>
          </p:cNvPicPr>
          <p:nvPr/>
        </p:nvPicPr>
        <p:blipFill>
          <a:blip r:embed="rId11" cstate="print"/>
          <a:srcRect/>
          <a:stretch>
            <a:fillRect/>
          </a:stretch>
        </p:blipFill>
        <p:spPr bwMode="auto">
          <a:xfrm>
            <a:off x="0" y="3175"/>
            <a:ext cx="9144000" cy="6851650"/>
          </a:xfrm>
          <a:prstGeom prst="rect">
            <a:avLst/>
          </a:prstGeom>
          <a:noFill/>
          <a:ln w="9525">
            <a:noFill/>
            <a:miter lim="800000"/>
            <a:headEnd/>
            <a:tailEnd/>
          </a:ln>
        </p:spPr>
      </p:pic>
      <p:sp>
        <p:nvSpPr>
          <p:cNvPr id="1027" name="Rectangle 17"/>
          <p:cNvSpPr>
            <a:spLocks noGrp="1" noChangeArrowheads="1"/>
          </p:cNvSpPr>
          <p:nvPr>
            <p:ph type="title"/>
          </p:nvPr>
        </p:nvSpPr>
        <p:spPr bwMode="auto">
          <a:xfrm>
            <a:off x="908050" y="215900"/>
            <a:ext cx="8126413" cy="9747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smtClean="0"/>
          </a:p>
        </p:txBody>
      </p:sp>
      <p:sp>
        <p:nvSpPr>
          <p:cNvPr id="1028" name="Rectangle 18"/>
          <p:cNvSpPr>
            <a:spLocks noGrp="1" noChangeArrowheads="1"/>
          </p:cNvSpPr>
          <p:nvPr>
            <p:ph type="body" idx="1"/>
          </p:nvPr>
        </p:nvSpPr>
        <p:spPr bwMode="auto">
          <a:xfrm>
            <a:off x="906463" y="1379538"/>
            <a:ext cx="8102600" cy="536098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2"/>
            <a:endParaRPr lang="en-GB" smtClean="0"/>
          </a:p>
          <a:p>
            <a:pPr lvl="3"/>
            <a:endParaRPr lang="en-GB" smtClean="0"/>
          </a:p>
        </p:txBody>
      </p:sp>
      <p:sp>
        <p:nvSpPr>
          <p:cNvPr id="6" name="Textfeld 7"/>
          <p:cNvSpPr txBox="1">
            <a:spLocks noChangeArrowheads="1"/>
          </p:cNvSpPr>
          <p:nvPr/>
        </p:nvSpPr>
        <p:spPr bwMode="auto">
          <a:xfrm>
            <a:off x="698500" y="6657975"/>
            <a:ext cx="8445500" cy="184150"/>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de-DE" sz="600" dirty="0">
                <a:solidFill>
                  <a:srgbClr val="000000"/>
                </a:solidFill>
                <a:latin typeface="Calibri" pitchFamily="34" charset="0"/>
                <a:cs typeface="Arial" charset="0"/>
              </a:rPr>
              <a:t>© OECD/IEA 2012 </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dt="0"/>
  <p:txStyles>
    <p:titleStyle>
      <a:lvl1pPr algn="l" rtl="0" eaLnBrk="0" fontAlgn="base" hangingPunct="0">
        <a:spcBef>
          <a:spcPct val="0"/>
        </a:spcBef>
        <a:spcAft>
          <a:spcPct val="0"/>
        </a:spcAft>
        <a:defRPr kumimoji="1" sz="3600" b="1">
          <a:solidFill>
            <a:schemeClr val="bg2"/>
          </a:solidFill>
          <a:latin typeface="Calibri" pitchFamily="34" charset="0"/>
          <a:ea typeface="+mj-ea"/>
          <a:cs typeface="+mj-cs"/>
        </a:defRPr>
      </a:lvl1pPr>
      <a:lvl2pPr algn="l" rtl="0" eaLnBrk="0" fontAlgn="base" hangingPunct="0">
        <a:spcBef>
          <a:spcPct val="0"/>
        </a:spcBef>
        <a:spcAft>
          <a:spcPct val="0"/>
        </a:spcAft>
        <a:defRPr kumimoji="1" sz="3600" b="1">
          <a:solidFill>
            <a:schemeClr val="bg2"/>
          </a:solidFill>
          <a:latin typeface="Calibri" charset="0"/>
        </a:defRPr>
      </a:lvl2pPr>
      <a:lvl3pPr algn="l" rtl="0" eaLnBrk="0" fontAlgn="base" hangingPunct="0">
        <a:spcBef>
          <a:spcPct val="0"/>
        </a:spcBef>
        <a:spcAft>
          <a:spcPct val="0"/>
        </a:spcAft>
        <a:defRPr kumimoji="1" sz="3600" b="1">
          <a:solidFill>
            <a:schemeClr val="bg2"/>
          </a:solidFill>
          <a:latin typeface="Calibri" charset="0"/>
        </a:defRPr>
      </a:lvl3pPr>
      <a:lvl4pPr algn="l" rtl="0" eaLnBrk="0" fontAlgn="base" hangingPunct="0">
        <a:spcBef>
          <a:spcPct val="0"/>
        </a:spcBef>
        <a:spcAft>
          <a:spcPct val="0"/>
        </a:spcAft>
        <a:defRPr kumimoji="1" sz="3600" b="1">
          <a:solidFill>
            <a:schemeClr val="bg2"/>
          </a:solidFill>
          <a:latin typeface="Calibri" charset="0"/>
        </a:defRPr>
      </a:lvl4pPr>
      <a:lvl5pPr algn="l" rtl="0" eaLnBrk="0" fontAlgn="base" hangingPunct="0">
        <a:spcBef>
          <a:spcPct val="0"/>
        </a:spcBef>
        <a:spcAft>
          <a:spcPct val="0"/>
        </a:spcAft>
        <a:defRPr kumimoji="1" sz="3600" b="1">
          <a:solidFill>
            <a:schemeClr val="bg2"/>
          </a:solidFill>
          <a:latin typeface="Calibri" charset="0"/>
        </a:defRPr>
      </a:lvl5pPr>
      <a:lvl6pPr marL="457200" algn="l" rtl="0" eaLnBrk="1" fontAlgn="base" hangingPunct="1">
        <a:spcBef>
          <a:spcPct val="0"/>
        </a:spcBef>
        <a:spcAft>
          <a:spcPct val="0"/>
        </a:spcAft>
        <a:defRPr kumimoji="1" sz="3500">
          <a:solidFill>
            <a:srgbClr val="003366"/>
          </a:solidFill>
          <a:latin typeface="Arial Black" pitchFamily="34" charset="0"/>
        </a:defRPr>
      </a:lvl6pPr>
      <a:lvl7pPr marL="914400" algn="l" rtl="0" eaLnBrk="1" fontAlgn="base" hangingPunct="1">
        <a:spcBef>
          <a:spcPct val="0"/>
        </a:spcBef>
        <a:spcAft>
          <a:spcPct val="0"/>
        </a:spcAft>
        <a:defRPr kumimoji="1" sz="3500">
          <a:solidFill>
            <a:srgbClr val="003366"/>
          </a:solidFill>
          <a:latin typeface="Arial Black" pitchFamily="34" charset="0"/>
        </a:defRPr>
      </a:lvl7pPr>
      <a:lvl8pPr marL="1371600" algn="l" rtl="0" eaLnBrk="1" fontAlgn="base" hangingPunct="1">
        <a:spcBef>
          <a:spcPct val="0"/>
        </a:spcBef>
        <a:spcAft>
          <a:spcPct val="0"/>
        </a:spcAft>
        <a:defRPr kumimoji="1" sz="3500">
          <a:solidFill>
            <a:srgbClr val="003366"/>
          </a:solidFill>
          <a:latin typeface="Arial Black" pitchFamily="34" charset="0"/>
        </a:defRPr>
      </a:lvl8pPr>
      <a:lvl9pPr marL="1828800" algn="l" rtl="0" eaLnBrk="1" fontAlgn="base" hangingPunct="1">
        <a:spcBef>
          <a:spcPct val="0"/>
        </a:spcBef>
        <a:spcAft>
          <a:spcPct val="0"/>
        </a:spcAft>
        <a:defRPr kumimoji="1" sz="3500">
          <a:solidFill>
            <a:srgbClr val="003366"/>
          </a:solidFill>
          <a:latin typeface="Arial Black" pitchFamily="34" charset="0"/>
        </a:defRPr>
      </a:lvl9pPr>
    </p:titleStyle>
    <p:bodyStyle>
      <a:lvl1pPr marL="342900" indent="-342900" algn="l" rtl="0" eaLnBrk="0" fontAlgn="base" hangingPunct="0">
        <a:spcBef>
          <a:spcPct val="20000"/>
        </a:spcBef>
        <a:spcAft>
          <a:spcPct val="0"/>
        </a:spcAft>
        <a:buClr>
          <a:srgbClr val="FFC000"/>
        </a:buClr>
        <a:buSzPct val="60000"/>
        <a:buFont typeface="Wingdings" pitchFamily="2" charset="2"/>
        <a:buChar char="n"/>
        <a:defRPr kumimoji="1" sz="2800">
          <a:solidFill>
            <a:schemeClr val="bg2"/>
          </a:solidFill>
          <a:latin typeface="Calibri" pitchFamily="34" charset="0"/>
          <a:ea typeface="+mn-ea"/>
          <a:cs typeface="+mn-cs"/>
        </a:defRPr>
      </a:lvl1pPr>
      <a:lvl2pPr marL="742950" indent="-285750" algn="l" rtl="0" eaLnBrk="0" fontAlgn="base" hangingPunct="0">
        <a:spcBef>
          <a:spcPct val="20000"/>
        </a:spcBef>
        <a:spcAft>
          <a:spcPct val="0"/>
        </a:spcAft>
        <a:buClr>
          <a:srgbClr val="FFC000"/>
        </a:buClr>
        <a:buSzPct val="60000"/>
        <a:buFont typeface="Wingdings" pitchFamily="2" charset="2"/>
        <a:buChar char="l"/>
        <a:defRPr kumimoji="1" sz="2400">
          <a:solidFill>
            <a:schemeClr val="bg2"/>
          </a:solidFill>
          <a:latin typeface="Calibri" pitchFamily="34" charset="0"/>
        </a:defRPr>
      </a:lvl2pPr>
      <a:lvl3pPr marL="1143000" indent="-228600" algn="l" rtl="0" eaLnBrk="0" fontAlgn="base" hangingPunct="0">
        <a:spcBef>
          <a:spcPct val="20000"/>
        </a:spcBef>
        <a:spcAft>
          <a:spcPct val="0"/>
        </a:spcAft>
        <a:buClr>
          <a:srgbClr val="FFC000"/>
        </a:buClr>
        <a:buSzPct val="60000"/>
        <a:buFont typeface="Wingdings" pitchFamily="2" charset="2"/>
        <a:buChar char="w"/>
        <a:defRPr kumimoji="1" sz="2000">
          <a:solidFill>
            <a:schemeClr val="bg2"/>
          </a:solidFill>
          <a:latin typeface="Calibri" pitchFamily="34" charset="0"/>
        </a:defRPr>
      </a:lvl3pPr>
      <a:lvl4pPr marL="1600200" indent="-228600" algn="l" rtl="0" eaLnBrk="0" fontAlgn="base" hangingPunct="0">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0" fontAlgn="base" hangingPunct="0">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Cover_ETP_Excerpt_PowerPoint_02.jpg"/>
          <p:cNvPicPr>
            <a:picLocks noChangeAspect="1"/>
          </p:cNvPicPr>
          <p:nvPr/>
        </p:nvPicPr>
        <p:blipFill>
          <a:blip r:embed="rId11" cstate="print"/>
          <a:srcRect/>
          <a:stretch>
            <a:fillRect/>
          </a:stretch>
        </p:blipFill>
        <p:spPr bwMode="auto">
          <a:xfrm>
            <a:off x="0" y="3175"/>
            <a:ext cx="9144000" cy="6851650"/>
          </a:xfrm>
          <a:prstGeom prst="rect">
            <a:avLst/>
          </a:prstGeom>
          <a:noFill/>
          <a:ln w="9525">
            <a:noFill/>
            <a:miter lim="800000"/>
            <a:headEnd/>
            <a:tailEnd/>
          </a:ln>
        </p:spPr>
      </p:pic>
      <p:sp>
        <p:nvSpPr>
          <p:cNvPr id="1027" name="Rectangle 17"/>
          <p:cNvSpPr>
            <a:spLocks noGrp="1" noChangeArrowheads="1"/>
          </p:cNvSpPr>
          <p:nvPr>
            <p:ph type="title"/>
          </p:nvPr>
        </p:nvSpPr>
        <p:spPr bwMode="auto">
          <a:xfrm>
            <a:off x="908050" y="215900"/>
            <a:ext cx="8126413" cy="9747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smtClean="0"/>
          </a:p>
        </p:txBody>
      </p:sp>
      <p:sp>
        <p:nvSpPr>
          <p:cNvPr id="1028" name="Rectangle 18"/>
          <p:cNvSpPr>
            <a:spLocks noGrp="1" noChangeArrowheads="1"/>
          </p:cNvSpPr>
          <p:nvPr>
            <p:ph type="body" idx="1"/>
          </p:nvPr>
        </p:nvSpPr>
        <p:spPr bwMode="auto">
          <a:xfrm>
            <a:off x="906463" y="1379538"/>
            <a:ext cx="8102600" cy="536098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2"/>
            <a:endParaRPr lang="en-GB" smtClean="0"/>
          </a:p>
          <a:p>
            <a:pPr lvl="3"/>
            <a:endParaRPr lang="en-GB" smtClean="0"/>
          </a:p>
        </p:txBody>
      </p:sp>
      <p:sp>
        <p:nvSpPr>
          <p:cNvPr id="1029" name="Textfeld 7"/>
          <p:cNvSpPr txBox="1">
            <a:spLocks noChangeArrowheads="1"/>
          </p:cNvSpPr>
          <p:nvPr/>
        </p:nvSpPr>
        <p:spPr bwMode="auto">
          <a:xfrm>
            <a:off x="698500" y="6657975"/>
            <a:ext cx="8445500" cy="184150"/>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de-DE" sz="600">
                <a:solidFill>
                  <a:srgbClr val="000000"/>
                </a:solidFill>
                <a:latin typeface="Calibri" pitchFamily="34" charset="0"/>
                <a:cs typeface="Arial" charset="0"/>
              </a:rPr>
              <a:t>© OECD/IEA 2012 </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ftr="0" dt="0"/>
  <p:txStyles>
    <p:titleStyle>
      <a:lvl1pPr algn="l" rtl="0" eaLnBrk="0" fontAlgn="base" hangingPunct="0">
        <a:spcBef>
          <a:spcPct val="0"/>
        </a:spcBef>
        <a:spcAft>
          <a:spcPct val="0"/>
        </a:spcAft>
        <a:defRPr kumimoji="1" sz="3600" b="1">
          <a:solidFill>
            <a:schemeClr val="bg2"/>
          </a:solidFill>
          <a:latin typeface="Calibri" pitchFamily="34" charset="0"/>
          <a:ea typeface="+mj-ea"/>
          <a:cs typeface="+mj-cs"/>
        </a:defRPr>
      </a:lvl1pPr>
      <a:lvl2pPr algn="l" rtl="0" eaLnBrk="0" fontAlgn="base" hangingPunct="0">
        <a:spcBef>
          <a:spcPct val="0"/>
        </a:spcBef>
        <a:spcAft>
          <a:spcPct val="0"/>
        </a:spcAft>
        <a:defRPr kumimoji="1" sz="3600" b="1">
          <a:solidFill>
            <a:schemeClr val="bg2"/>
          </a:solidFill>
          <a:latin typeface="Calibri" charset="0"/>
        </a:defRPr>
      </a:lvl2pPr>
      <a:lvl3pPr algn="l" rtl="0" eaLnBrk="0" fontAlgn="base" hangingPunct="0">
        <a:spcBef>
          <a:spcPct val="0"/>
        </a:spcBef>
        <a:spcAft>
          <a:spcPct val="0"/>
        </a:spcAft>
        <a:defRPr kumimoji="1" sz="3600" b="1">
          <a:solidFill>
            <a:schemeClr val="bg2"/>
          </a:solidFill>
          <a:latin typeface="Calibri" charset="0"/>
        </a:defRPr>
      </a:lvl3pPr>
      <a:lvl4pPr algn="l" rtl="0" eaLnBrk="0" fontAlgn="base" hangingPunct="0">
        <a:spcBef>
          <a:spcPct val="0"/>
        </a:spcBef>
        <a:spcAft>
          <a:spcPct val="0"/>
        </a:spcAft>
        <a:defRPr kumimoji="1" sz="3600" b="1">
          <a:solidFill>
            <a:schemeClr val="bg2"/>
          </a:solidFill>
          <a:latin typeface="Calibri" charset="0"/>
        </a:defRPr>
      </a:lvl4pPr>
      <a:lvl5pPr algn="l" rtl="0" eaLnBrk="0" fontAlgn="base" hangingPunct="0">
        <a:spcBef>
          <a:spcPct val="0"/>
        </a:spcBef>
        <a:spcAft>
          <a:spcPct val="0"/>
        </a:spcAft>
        <a:defRPr kumimoji="1" sz="3600" b="1">
          <a:solidFill>
            <a:schemeClr val="bg2"/>
          </a:solidFill>
          <a:latin typeface="Calibri" charset="0"/>
        </a:defRPr>
      </a:lvl5pPr>
      <a:lvl6pPr marL="457200" algn="l" rtl="0" eaLnBrk="1" fontAlgn="base" hangingPunct="1">
        <a:spcBef>
          <a:spcPct val="0"/>
        </a:spcBef>
        <a:spcAft>
          <a:spcPct val="0"/>
        </a:spcAft>
        <a:defRPr kumimoji="1" sz="3500">
          <a:solidFill>
            <a:srgbClr val="003366"/>
          </a:solidFill>
          <a:latin typeface="Arial Black" pitchFamily="34" charset="0"/>
        </a:defRPr>
      </a:lvl6pPr>
      <a:lvl7pPr marL="914400" algn="l" rtl="0" eaLnBrk="1" fontAlgn="base" hangingPunct="1">
        <a:spcBef>
          <a:spcPct val="0"/>
        </a:spcBef>
        <a:spcAft>
          <a:spcPct val="0"/>
        </a:spcAft>
        <a:defRPr kumimoji="1" sz="3500">
          <a:solidFill>
            <a:srgbClr val="003366"/>
          </a:solidFill>
          <a:latin typeface="Arial Black" pitchFamily="34" charset="0"/>
        </a:defRPr>
      </a:lvl7pPr>
      <a:lvl8pPr marL="1371600" algn="l" rtl="0" eaLnBrk="1" fontAlgn="base" hangingPunct="1">
        <a:spcBef>
          <a:spcPct val="0"/>
        </a:spcBef>
        <a:spcAft>
          <a:spcPct val="0"/>
        </a:spcAft>
        <a:defRPr kumimoji="1" sz="3500">
          <a:solidFill>
            <a:srgbClr val="003366"/>
          </a:solidFill>
          <a:latin typeface="Arial Black" pitchFamily="34" charset="0"/>
        </a:defRPr>
      </a:lvl8pPr>
      <a:lvl9pPr marL="1828800" algn="l" rtl="0" eaLnBrk="1" fontAlgn="base" hangingPunct="1">
        <a:spcBef>
          <a:spcPct val="0"/>
        </a:spcBef>
        <a:spcAft>
          <a:spcPct val="0"/>
        </a:spcAft>
        <a:defRPr kumimoji="1" sz="3500">
          <a:solidFill>
            <a:srgbClr val="003366"/>
          </a:solidFill>
          <a:latin typeface="Arial Black" pitchFamily="34" charset="0"/>
        </a:defRPr>
      </a:lvl9pPr>
    </p:titleStyle>
    <p:bodyStyle>
      <a:lvl1pPr marL="342900" indent="-342900" algn="l" rtl="0" eaLnBrk="0" fontAlgn="base" hangingPunct="0">
        <a:spcBef>
          <a:spcPct val="20000"/>
        </a:spcBef>
        <a:spcAft>
          <a:spcPct val="0"/>
        </a:spcAft>
        <a:buClr>
          <a:srgbClr val="FFC000"/>
        </a:buClr>
        <a:buSzPct val="60000"/>
        <a:buFont typeface="Wingdings" pitchFamily="2" charset="2"/>
        <a:buChar char="n"/>
        <a:defRPr kumimoji="1" sz="2800">
          <a:solidFill>
            <a:schemeClr val="bg2"/>
          </a:solidFill>
          <a:latin typeface="Calibri" pitchFamily="34" charset="0"/>
          <a:ea typeface="+mn-ea"/>
          <a:cs typeface="+mn-cs"/>
        </a:defRPr>
      </a:lvl1pPr>
      <a:lvl2pPr marL="742950" indent="-285750" algn="l" rtl="0" eaLnBrk="0" fontAlgn="base" hangingPunct="0">
        <a:spcBef>
          <a:spcPct val="20000"/>
        </a:spcBef>
        <a:spcAft>
          <a:spcPct val="0"/>
        </a:spcAft>
        <a:buClr>
          <a:srgbClr val="FFC000"/>
        </a:buClr>
        <a:buSzPct val="60000"/>
        <a:buFont typeface="Wingdings" pitchFamily="2" charset="2"/>
        <a:buChar char="l"/>
        <a:defRPr kumimoji="1" sz="2400">
          <a:solidFill>
            <a:schemeClr val="bg2"/>
          </a:solidFill>
          <a:latin typeface="Calibri" pitchFamily="34" charset="0"/>
        </a:defRPr>
      </a:lvl2pPr>
      <a:lvl3pPr marL="1143000" indent="-228600" algn="l" rtl="0" eaLnBrk="0" fontAlgn="base" hangingPunct="0">
        <a:spcBef>
          <a:spcPct val="20000"/>
        </a:spcBef>
        <a:spcAft>
          <a:spcPct val="0"/>
        </a:spcAft>
        <a:buClr>
          <a:srgbClr val="FFC000"/>
        </a:buClr>
        <a:buSzPct val="60000"/>
        <a:buFont typeface="Wingdings" pitchFamily="2" charset="2"/>
        <a:buChar char="w"/>
        <a:defRPr kumimoji="1" sz="2000">
          <a:solidFill>
            <a:schemeClr val="bg2"/>
          </a:solidFill>
          <a:latin typeface="Calibri" pitchFamily="34" charset="0"/>
        </a:defRPr>
      </a:lvl3pPr>
      <a:lvl4pPr marL="1600200" indent="-228600" algn="l" rtl="0" eaLnBrk="0" fontAlgn="base" hangingPunct="0">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0" fontAlgn="base" hangingPunct="0">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420888"/>
            <a:ext cx="6694512" cy="1470025"/>
          </a:xfrm>
        </p:spPr>
        <p:txBody>
          <a:bodyPr>
            <a:normAutofit fontScale="90000"/>
          </a:bodyPr>
          <a:lstStyle/>
          <a:p>
            <a:r>
              <a:rPr lang="en-GB" dirty="0" smtClean="0"/>
              <a:t>Nordic Flagship Projects</a:t>
            </a:r>
            <a:br>
              <a:rPr lang="en-GB" dirty="0" smtClean="0"/>
            </a:br>
            <a:r>
              <a:rPr lang="en-GB" dirty="0" smtClean="0"/>
              <a:t>- Information meeting (webinar)</a:t>
            </a:r>
            <a:endParaRPr lang="en-GB" dirty="0"/>
          </a:p>
        </p:txBody>
      </p:sp>
      <p:sp>
        <p:nvSpPr>
          <p:cNvPr id="3" name="Undertittel 2"/>
          <p:cNvSpPr>
            <a:spLocks noGrp="1"/>
          </p:cNvSpPr>
          <p:nvPr>
            <p:ph type="subTitle" idx="1"/>
          </p:nvPr>
        </p:nvSpPr>
        <p:spPr>
          <a:xfrm>
            <a:off x="683568" y="4223519"/>
            <a:ext cx="7488832" cy="1752600"/>
          </a:xfrm>
        </p:spPr>
        <p:txBody>
          <a:bodyPr>
            <a:normAutofit/>
          </a:bodyPr>
          <a:lstStyle/>
          <a:p>
            <a:r>
              <a:rPr lang="en-US" dirty="0"/>
              <a:t>13:00 </a:t>
            </a:r>
            <a:r>
              <a:rPr lang="en-US" dirty="0" smtClean="0"/>
              <a:t>CET 15.01.2015 </a:t>
            </a:r>
          </a:p>
          <a:p>
            <a:r>
              <a:rPr lang="en-US" dirty="0" smtClean="0"/>
              <a:t>Leif Christian Jensen and Benjamin Smith</a:t>
            </a:r>
          </a:p>
          <a:p>
            <a:r>
              <a:rPr lang="en-US" dirty="0" smtClean="0"/>
              <a:t>Nordic Energy Research </a:t>
            </a:r>
            <a:endParaRPr lang="en-GB" dirty="0"/>
          </a:p>
        </p:txBody>
      </p:sp>
    </p:spTree>
    <p:extLst>
      <p:ext uri="{BB962C8B-B14F-4D97-AF65-F5344CB8AC3E}">
        <p14:creationId xmlns:p14="http://schemas.microsoft.com/office/powerpoint/2010/main" val="819993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Consortium organisation</a:t>
            </a:r>
          </a:p>
        </p:txBody>
      </p:sp>
      <p:sp>
        <p:nvSpPr>
          <p:cNvPr id="3" name="Plassholder for innhold 2"/>
          <p:cNvSpPr>
            <a:spLocks noGrp="1"/>
          </p:cNvSpPr>
          <p:nvPr>
            <p:ph idx="1"/>
          </p:nvPr>
        </p:nvSpPr>
        <p:spPr/>
        <p:txBody>
          <a:bodyPr>
            <a:normAutofit/>
          </a:bodyPr>
          <a:lstStyle/>
          <a:p>
            <a:pPr marL="514350" indent="-514350">
              <a:buFont typeface="+mj-lt"/>
              <a:buAutoNum type="alphaUcPeriod"/>
            </a:pPr>
            <a:r>
              <a:rPr lang="en-US" dirty="0"/>
              <a:t>Nordic-based project owner </a:t>
            </a:r>
          </a:p>
          <a:p>
            <a:pPr marL="514350" indent="-514350">
              <a:buFont typeface="+mj-lt"/>
              <a:buAutoNum type="alphaUcPeriod"/>
            </a:pPr>
            <a:r>
              <a:rPr lang="en-US" dirty="0"/>
              <a:t>At least three Nordic </a:t>
            </a:r>
            <a:r>
              <a:rPr lang="en-US" dirty="0" smtClean="0"/>
              <a:t>countries</a:t>
            </a:r>
            <a:endParaRPr lang="en-US" dirty="0"/>
          </a:p>
          <a:p>
            <a:pPr marL="514350" indent="-514350">
              <a:buFont typeface="+mj-lt"/>
              <a:buAutoNum type="alphaUcPeriod"/>
            </a:pPr>
            <a:r>
              <a:rPr lang="en-US" dirty="0"/>
              <a:t>Eligible for funding: Partners based in the Nordic countries, Baltic countries or North-West Russia. </a:t>
            </a:r>
          </a:p>
          <a:p>
            <a:pPr marL="514350" indent="-514350">
              <a:buFont typeface="+mj-lt"/>
              <a:buAutoNum type="alphaUcPeriod"/>
            </a:pPr>
            <a:r>
              <a:rPr lang="en-US" dirty="0"/>
              <a:t>Encouraged: Influential partners from </a:t>
            </a:r>
            <a:r>
              <a:rPr lang="en-US" dirty="0" smtClean="0"/>
              <a:t>industry</a:t>
            </a:r>
            <a:endParaRPr lang="en-US" dirty="0"/>
          </a:p>
          <a:p>
            <a:pPr marL="514350" indent="-514350">
              <a:buFont typeface="+mj-lt"/>
              <a:buAutoNum type="alphaUcPeriod"/>
            </a:pPr>
            <a:r>
              <a:rPr lang="en-US" dirty="0"/>
              <a:t>Encouraged: </a:t>
            </a:r>
            <a:r>
              <a:rPr lang="en-US" dirty="0" smtClean="0"/>
              <a:t>Governmental, IO, and NGO </a:t>
            </a:r>
            <a:r>
              <a:rPr lang="en-US" dirty="0"/>
              <a:t>partners</a:t>
            </a:r>
          </a:p>
        </p:txBody>
      </p:sp>
      <p:sp>
        <p:nvSpPr>
          <p:cNvPr id="4" name="Plassholder for lysbildenummer 3"/>
          <p:cNvSpPr>
            <a:spLocks noGrp="1"/>
          </p:cNvSpPr>
          <p:nvPr>
            <p:ph type="sldNum" sz="quarter" idx="12"/>
          </p:nvPr>
        </p:nvSpPr>
        <p:spPr/>
        <p:txBody>
          <a:bodyPr/>
          <a:lstStyle/>
          <a:p>
            <a:fld id="{D3B3AF8B-C4C8-40D7-99DA-B4C283B9206C}" type="slidenum">
              <a:rPr lang="nb-NO" smtClean="0"/>
              <a:pPr/>
              <a:t>10</a:t>
            </a:fld>
            <a:endParaRPr lang="nb-NO"/>
          </a:p>
        </p:txBody>
      </p:sp>
    </p:spTree>
    <p:extLst>
      <p:ext uri="{BB962C8B-B14F-4D97-AF65-F5344CB8AC3E}">
        <p14:creationId xmlns:p14="http://schemas.microsoft.com/office/powerpoint/2010/main" val="1949051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Financing</a:t>
            </a:r>
            <a:endParaRPr lang="en-GB" dirty="0"/>
          </a:p>
        </p:txBody>
      </p:sp>
      <p:sp>
        <p:nvSpPr>
          <p:cNvPr id="3" name="Plassholder for innhold 2"/>
          <p:cNvSpPr>
            <a:spLocks noGrp="1"/>
          </p:cNvSpPr>
          <p:nvPr>
            <p:ph idx="1"/>
          </p:nvPr>
        </p:nvSpPr>
        <p:spPr/>
        <p:txBody>
          <a:bodyPr>
            <a:normAutofit/>
          </a:bodyPr>
          <a:lstStyle/>
          <a:p>
            <a:pPr marL="514350" indent="-514350">
              <a:buFont typeface="+mj-lt"/>
              <a:buAutoNum type="alphaUcPeriod"/>
            </a:pPr>
            <a:r>
              <a:rPr lang="en-US" dirty="0"/>
              <a:t>Strongly encouraged: Co-financing </a:t>
            </a:r>
          </a:p>
          <a:p>
            <a:pPr marL="514350" indent="-514350">
              <a:buFont typeface="+mj-lt"/>
              <a:buAutoNum type="alphaUcPeriod"/>
            </a:pPr>
            <a:r>
              <a:rPr lang="en-US" dirty="0"/>
              <a:t>100 % of project costs can be covered</a:t>
            </a:r>
          </a:p>
          <a:p>
            <a:pPr marL="514350" indent="-514350">
              <a:buFont typeface="+mj-lt"/>
              <a:buAutoNum type="alphaUcPeriod"/>
            </a:pPr>
            <a:r>
              <a:rPr lang="en-US" dirty="0"/>
              <a:t>But: Grants to partners outside Nordic Energy Research’s definition of a Research </a:t>
            </a:r>
            <a:r>
              <a:rPr lang="en-US" dirty="0" err="1"/>
              <a:t>Organisation</a:t>
            </a:r>
            <a:r>
              <a:rPr lang="en-US" dirty="0"/>
              <a:t> are limited</a:t>
            </a:r>
          </a:p>
          <a:p>
            <a:pPr marL="514350" indent="-514350">
              <a:buFont typeface="+mj-lt"/>
              <a:buAutoNum type="alphaUcPeriod"/>
            </a:pPr>
            <a:r>
              <a:rPr lang="en-US" dirty="0"/>
              <a:t>No ceiling to hourly rates or </a:t>
            </a:r>
            <a:r>
              <a:rPr lang="en-US" dirty="0" smtClean="0"/>
              <a:t>overhead</a:t>
            </a:r>
            <a:endParaRPr lang="en-US" dirty="0"/>
          </a:p>
          <a:p>
            <a:pPr lvl="1"/>
            <a:endParaRPr lang="en-US" dirty="0"/>
          </a:p>
        </p:txBody>
      </p:sp>
      <p:sp>
        <p:nvSpPr>
          <p:cNvPr id="4" name="Plassholder for lysbildenummer 3"/>
          <p:cNvSpPr>
            <a:spLocks noGrp="1"/>
          </p:cNvSpPr>
          <p:nvPr>
            <p:ph type="sldNum" sz="quarter" idx="12"/>
          </p:nvPr>
        </p:nvSpPr>
        <p:spPr/>
        <p:txBody>
          <a:bodyPr/>
          <a:lstStyle/>
          <a:p>
            <a:fld id="{D3B3AF8B-C4C8-40D7-99DA-B4C283B9206C}" type="slidenum">
              <a:rPr lang="nb-NO" smtClean="0"/>
              <a:pPr/>
              <a:t>11</a:t>
            </a:fld>
            <a:endParaRPr lang="nb-NO"/>
          </a:p>
        </p:txBody>
      </p:sp>
    </p:spTree>
    <p:extLst>
      <p:ext uri="{BB962C8B-B14F-4D97-AF65-F5344CB8AC3E}">
        <p14:creationId xmlns:p14="http://schemas.microsoft.com/office/powerpoint/2010/main" val="2458639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420888"/>
            <a:ext cx="6406480" cy="2016224"/>
          </a:xfrm>
        </p:spPr>
        <p:txBody>
          <a:bodyPr>
            <a:normAutofit fontScale="90000"/>
          </a:bodyPr>
          <a:lstStyle/>
          <a:p>
            <a:r>
              <a:rPr lang="en-US" sz="3600" dirty="0"/>
              <a:t>Deadline for submitting pre-proposals:</a:t>
            </a:r>
            <a:r>
              <a:rPr lang="en-US" dirty="0"/>
              <a:t/>
            </a:r>
            <a:br>
              <a:rPr lang="en-US" dirty="0"/>
            </a:br>
            <a:r>
              <a:rPr lang="en-US" sz="4900" b="1" dirty="0"/>
              <a:t>13:00 </a:t>
            </a:r>
            <a:r>
              <a:rPr lang="en-US" sz="4900" b="1" dirty="0" smtClean="0"/>
              <a:t>CET, Thursday</a:t>
            </a:r>
            <a:r>
              <a:rPr lang="en-US" sz="4900" b="1" dirty="0"/>
              <a:t>, February 19</a:t>
            </a:r>
            <a:r>
              <a:rPr lang="en-US" sz="4900" b="1" baseline="30000" dirty="0"/>
              <a:t>th</a:t>
            </a:r>
            <a:r>
              <a:rPr lang="en-US" sz="4900" b="1" dirty="0"/>
              <a:t> </a:t>
            </a:r>
            <a:r>
              <a:rPr lang="en-US" sz="4900" b="1" dirty="0" smtClean="0"/>
              <a:t>2015</a:t>
            </a:r>
            <a:endParaRPr lang="en-GB" sz="3600" dirty="0"/>
          </a:p>
        </p:txBody>
      </p:sp>
      <p:sp>
        <p:nvSpPr>
          <p:cNvPr id="3" name="Plassholder for innhold 2"/>
          <p:cNvSpPr>
            <a:spLocks noGrp="1"/>
          </p:cNvSpPr>
          <p:nvPr>
            <p:ph type="subTitle" idx="1"/>
          </p:nvPr>
        </p:nvSpPr>
        <p:spPr/>
        <p:txBody>
          <a:bodyPr>
            <a:normAutofit/>
          </a:bodyPr>
          <a:lstStyle/>
          <a:p>
            <a:pPr marL="0" indent="0">
              <a:buNone/>
            </a:pPr>
            <a:r>
              <a:rPr lang="en-US" sz="3600" b="1" dirty="0"/>
              <a:t>	</a:t>
            </a:r>
          </a:p>
          <a:p>
            <a:pPr marL="0" indent="0">
              <a:buNone/>
            </a:pPr>
            <a:r>
              <a:rPr lang="en-US" sz="2400" dirty="0"/>
              <a:t>	</a:t>
            </a:r>
          </a:p>
          <a:p>
            <a:endParaRPr lang="en-GB" dirty="0"/>
          </a:p>
        </p:txBody>
      </p:sp>
      <p:sp>
        <p:nvSpPr>
          <p:cNvPr id="4" name="Plassholder for lysbildenummer 3"/>
          <p:cNvSpPr>
            <a:spLocks noGrp="1"/>
          </p:cNvSpPr>
          <p:nvPr>
            <p:ph type="sldNum" sz="quarter" idx="4294967295"/>
          </p:nvPr>
        </p:nvSpPr>
        <p:spPr>
          <a:xfrm>
            <a:off x="8551863" y="6254750"/>
            <a:ext cx="592137" cy="365125"/>
          </a:xfrm>
          <a:prstGeom prst="rect">
            <a:avLst/>
          </a:prstGeom>
        </p:spPr>
        <p:txBody>
          <a:bodyPr/>
          <a:lstStyle/>
          <a:p>
            <a:fld id="{D3B3AF8B-C4C8-40D7-99DA-B4C283B9206C}" type="slidenum">
              <a:rPr lang="nb-NO" smtClean="0"/>
              <a:pPr/>
              <a:t>12</a:t>
            </a:fld>
            <a:endParaRPr lang="nb-NO"/>
          </a:p>
        </p:txBody>
      </p:sp>
    </p:spTree>
    <p:extLst>
      <p:ext uri="{BB962C8B-B14F-4D97-AF65-F5344CB8AC3E}">
        <p14:creationId xmlns:p14="http://schemas.microsoft.com/office/powerpoint/2010/main" val="3760795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en-GB" dirty="0" smtClean="0"/>
              <a:t>Questions and answers</a:t>
            </a:r>
            <a:endParaRPr lang="en-GB" dirty="0"/>
          </a:p>
        </p:txBody>
      </p:sp>
      <p:sp>
        <p:nvSpPr>
          <p:cNvPr id="4" name="Undertittel 3"/>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337567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Practicalities</a:t>
            </a:r>
            <a:endParaRPr lang="en-GB" dirty="0"/>
          </a:p>
        </p:txBody>
      </p:sp>
      <p:sp>
        <p:nvSpPr>
          <p:cNvPr id="3" name="Plassholder for innhold 2"/>
          <p:cNvSpPr>
            <a:spLocks noGrp="1"/>
          </p:cNvSpPr>
          <p:nvPr>
            <p:ph idx="1"/>
          </p:nvPr>
        </p:nvSpPr>
        <p:spPr/>
        <p:txBody>
          <a:bodyPr>
            <a:normAutofit/>
          </a:bodyPr>
          <a:lstStyle/>
          <a:p>
            <a:r>
              <a:rPr lang="en-GB" dirty="0"/>
              <a:t>All participants are muted</a:t>
            </a:r>
          </a:p>
          <a:p>
            <a:r>
              <a:rPr lang="en-GB" dirty="0" smtClean="0"/>
              <a:t>Type in </a:t>
            </a:r>
            <a:r>
              <a:rPr lang="en-GB" dirty="0"/>
              <a:t>your questions </a:t>
            </a:r>
          </a:p>
          <a:p>
            <a:r>
              <a:rPr lang="en-GB" dirty="0"/>
              <a:t>All questions will be </a:t>
            </a:r>
            <a:r>
              <a:rPr lang="en-GB" dirty="0" smtClean="0"/>
              <a:t>answered in writing </a:t>
            </a:r>
            <a:endParaRPr lang="en-GB" dirty="0"/>
          </a:p>
          <a:p>
            <a:r>
              <a:rPr lang="en-GB" dirty="0"/>
              <a:t>Q&amp;A on the call website</a:t>
            </a:r>
          </a:p>
          <a:p>
            <a:r>
              <a:rPr lang="en-GB" dirty="0"/>
              <a:t>The meeting will be </a:t>
            </a:r>
            <a:r>
              <a:rPr lang="en-GB" dirty="0" smtClean="0"/>
              <a:t>recorded</a:t>
            </a:r>
            <a:endParaRPr lang="en-GB" dirty="0"/>
          </a:p>
        </p:txBody>
      </p:sp>
      <p:sp>
        <p:nvSpPr>
          <p:cNvPr id="4" name="Plassholder for lysbildenummer 3"/>
          <p:cNvSpPr>
            <a:spLocks noGrp="1"/>
          </p:cNvSpPr>
          <p:nvPr>
            <p:ph type="sldNum" sz="quarter" idx="12"/>
          </p:nvPr>
        </p:nvSpPr>
        <p:spPr/>
        <p:txBody>
          <a:bodyPr/>
          <a:lstStyle/>
          <a:p>
            <a:fld id="{D3B3AF8B-C4C8-40D7-99DA-B4C283B9206C}" type="slidenum">
              <a:rPr lang="nb-NO" smtClean="0"/>
              <a:pPr/>
              <a:t>2</a:t>
            </a:fld>
            <a:endParaRPr lang="nb-NO"/>
          </a:p>
        </p:txBody>
      </p:sp>
    </p:spTree>
    <p:extLst>
      <p:ext uri="{BB962C8B-B14F-4D97-AF65-F5344CB8AC3E}">
        <p14:creationId xmlns:p14="http://schemas.microsoft.com/office/powerpoint/2010/main" val="116374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Purpose &amp; Agenda</a:t>
            </a:r>
            <a:endParaRPr lang="en-GB" dirty="0"/>
          </a:p>
        </p:txBody>
      </p:sp>
      <p:sp>
        <p:nvSpPr>
          <p:cNvPr id="3" name="Plassholder for innhold 2"/>
          <p:cNvSpPr>
            <a:spLocks noGrp="1"/>
          </p:cNvSpPr>
          <p:nvPr>
            <p:ph idx="1"/>
          </p:nvPr>
        </p:nvSpPr>
        <p:spPr/>
        <p:txBody>
          <a:bodyPr/>
          <a:lstStyle/>
          <a:p>
            <a:pPr marL="514350" indent="-514350">
              <a:buFont typeface="+mj-lt"/>
              <a:buAutoNum type="arabicPeriod"/>
            </a:pPr>
            <a:r>
              <a:rPr lang="en-GB" dirty="0" smtClean="0"/>
              <a:t>Presentation </a:t>
            </a:r>
            <a:r>
              <a:rPr lang="en-GB" dirty="0"/>
              <a:t>of call </a:t>
            </a:r>
            <a:r>
              <a:rPr lang="en-GB" dirty="0" smtClean="0"/>
              <a:t>text and elaboration </a:t>
            </a:r>
            <a:r>
              <a:rPr lang="en-GB" dirty="0"/>
              <a:t>on </a:t>
            </a:r>
            <a:r>
              <a:rPr lang="en-GB" dirty="0" smtClean="0"/>
              <a:t>scope</a:t>
            </a:r>
            <a:br>
              <a:rPr lang="en-GB" dirty="0" smtClean="0"/>
            </a:br>
            <a:endParaRPr lang="en-GB" dirty="0" smtClean="0"/>
          </a:p>
          <a:p>
            <a:pPr marL="514350" indent="-514350">
              <a:buFont typeface="+mj-lt"/>
              <a:buAutoNum type="arabicPeriod"/>
            </a:pPr>
            <a:r>
              <a:rPr lang="en-GB" dirty="0" smtClean="0"/>
              <a:t>Q&amp;A</a:t>
            </a:r>
            <a:endParaRPr lang="en-GB" dirty="0"/>
          </a:p>
        </p:txBody>
      </p:sp>
      <p:sp>
        <p:nvSpPr>
          <p:cNvPr id="4" name="Plassholder for lysbildenummer 3"/>
          <p:cNvSpPr>
            <a:spLocks noGrp="1"/>
          </p:cNvSpPr>
          <p:nvPr>
            <p:ph type="sldNum" sz="quarter" idx="12"/>
          </p:nvPr>
        </p:nvSpPr>
        <p:spPr/>
        <p:txBody>
          <a:bodyPr/>
          <a:lstStyle/>
          <a:p>
            <a:fld id="{D3B3AF8B-C4C8-40D7-99DA-B4C283B9206C}" type="slidenum">
              <a:rPr lang="nb-NO" smtClean="0"/>
              <a:pPr/>
              <a:t>3</a:t>
            </a:fld>
            <a:endParaRPr lang="nb-NO"/>
          </a:p>
        </p:txBody>
      </p:sp>
    </p:spTree>
    <p:extLst>
      <p:ext uri="{BB962C8B-B14F-4D97-AF65-F5344CB8AC3E}">
        <p14:creationId xmlns:p14="http://schemas.microsoft.com/office/powerpoint/2010/main" val="2235790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Context for Flagships call</a:t>
            </a:r>
            <a:endParaRPr lang="en-GB" dirty="0"/>
          </a:p>
        </p:txBody>
      </p:sp>
      <p:sp>
        <p:nvSpPr>
          <p:cNvPr id="3" name="Plassholder for innhold 2"/>
          <p:cNvSpPr>
            <a:spLocks noGrp="1"/>
          </p:cNvSpPr>
          <p:nvPr>
            <p:ph idx="1"/>
          </p:nvPr>
        </p:nvSpPr>
        <p:spPr/>
        <p:txBody>
          <a:bodyPr>
            <a:normAutofit/>
          </a:bodyPr>
          <a:lstStyle/>
          <a:p>
            <a:pPr marL="514350" indent="-514350">
              <a:buFont typeface="+mj-lt"/>
              <a:buAutoNum type="alphaUcPeriod"/>
            </a:pPr>
            <a:r>
              <a:rPr lang="en-GB" dirty="0" smtClean="0"/>
              <a:t>Nordic Energy Research and its strategy</a:t>
            </a:r>
          </a:p>
          <a:p>
            <a:pPr marL="914400" lvl="1" indent="-514350">
              <a:buFont typeface="+mj-lt"/>
              <a:buAutoNum type="arabicPeriod"/>
            </a:pPr>
            <a:r>
              <a:rPr lang="en-GB" dirty="0" smtClean="0"/>
              <a:t>Research cooperation</a:t>
            </a:r>
          </a:p>
          <a:p>
            <a:pPr marL="914400" lvl="1" indent="-514350">
              <a:buFont typeface="+mj-lt"/>
              <a:buAutoNum type="arabicPeriod"/>
            </a:pPr>
            <a:r>
              <a:rPr lang="en-GB" dirty="0" smtClean="0"/>
              <a:t>Decision-making support</a:t>
            </a:r>
          </a:p>
          <a:p>
            <a:pPr marL="914400" lvl="1" indent="-514350">
              <a:buFont typeface="+mj-lt"/>
              <a:buAutoNum type="arabicPeriod"/>
            </a:pPr>
            <a:r>
              <a:rPr lang="en-GB" dirty="0" smtClean="0"/>
              <a:t>Competitiveness</a:t>
            </a:r>
            <a:br>
              <a:rPr lang="en-GB" dirty="0" smtClean="0"/>
            </a:br>
            <a:endParaRPr lang="en-GB" dirty="0" smtClean="0"/>
          </a:p>
          <a:p>
            <a:pPr marL="514350" indent="-514350">
              <a:buFont typeface="+mj-lt"/>
              <a:buAutoNum type="alphaUcPeriod"/>
            </a:pPr>
            <a:r>
              <a:rPr lang="en-GB" dirty="0" smtClean="0"/>
              <a:t>Broad thematic scope</a:t>
            </a:r>
          </a:p>
          <a:p>
            <a:pPr marL="914400" lvl="1" indent="-514350"/>
            <a:r>
              <a:rPr lang="en-GB" dirty="0" smtClean="0"/>
              <a:t>Balanced by 3 principles</a:t>
            </a:r>
            <a:br>
              <a:rPr lang="en-GB" dirty="0" smtClean="0"/>
            </a:br>
            <a:endParaRPr lang="en-GB" dirty="0" smtClean="0"/>
          </a:p>
          <a:p>
            <a:pPr marL="514350" indent="-514350">
              <a:buFont typeface="+mj-lt"/>
              <a:buAutoNum type="alphaUcPeriod"/>
            </a:pPr>
            <a:r>
              <a:rPr lang="en-GB" dirty="0" smtClean="0"/>
              <a:t>Flagships will define Nordic cooperation</a:t>
            </a:r>
            <a:endParaRPr lang="en-GB" dirty="0"/>
          </a:p>
        </p:txBody>
      </p:sp>
      <p:sp>
        <p:nvSpPr>
          <p:cNvPr id="4" name="Plassholder for lysbildenummer 3"/>
          <p:cNvSpPr>
            <a:spLocks noGrp="1"/>
          </p:cNvSpPr>
          <p:nvPr>
            <p:ph type="sldNum" sz="quarter" idx="12"/>
          </p:nvPr>
        </p:nvSpPr>
        <p:spPr/>
        <p:txBody>
          <a:bodyPr/>
          <a:lstStyle/>
          <a:p>
            <a:fld id="{D3B3AF8B-C4C8-40D7-99DA-B4C283B9206C}" type="slidenum">
              <a:rPr lang="nb-NO" smtClean="0"/>
              <a:pPr/>
              <a:t>4</a:t>
            </a:fld>
            <a:endParaRPr lang="nb-NO"/>
          </a:p>
        </p:txBody>
      </p:sp>
    </p:spTree>
    <p:extLst>
      <p:ext uri="{BB962C8B-B14F-4D97-AF65-F5344CB8AC3E}">
        <p14:creationId xmlns:p14="http://schemas.microsoft.com/office/powerpoint/2010/main" val="499671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Overview of Flagships call</a:t>
            </a:r>
            <a:endParaRPr lang="en-GB" dirty="0"/>
          </a:p>
        </p:txBody>
      </p:sp>
      <p:sp>
        <p:nvSpPr>
          <p:cNvPr id="3" name="Plassholder for innhold 2"/>
          <p:cNvSpPr>
            <a:spLocks noGrp="1"/>
          </p:cNvSpPr>
          <p:nvPr>
            <p:ph idx="1"/>
          </p:nvPr>
        </p:nvSpPr>
        <p:spPr/>
        <p:txBody>
          <a:bodyPr>
            <a:normAutofit/>
          </a:bodyPr>
          <a:lstStyle/>
          <a:p>
            <a:pPr marL="514350" indent="-514350">
              <a:buFont typeface="+mj-lt"/>
              <a:buAutoNum type="alphaUcPeriod"/>
            </a:pPr>
            <a:r>
              <a:rPr lang="en-GB" dirty="0" smtClean="0"/>
              <a:t>80 million NOK total</a:t>
            </a:r>
          </a:p>
          <a:p>
            <a:pPr lvl="1"/>
            <a:r>
              <a:rPr lang="en-GB" dirty="0"/>
              <a:t>1</a:t>
            </a:r>
            <a:r>
              <a:rPr lang="en-GB" dirty="0" smtClean="0"/>
              <a:t>0-30 million NOK per project from NER</a:t>
            </a:r>
          </a:p>
          <a:p>
            <a:pPr lvl="1"/>
            <a:r>
              <a:rPr lang="en-GB" dirty="0" smtClean="0"/>
              <a:t>3-4 years in length</a:t>
            </a:r>
            <a:br>
              <a:rPr lang="en-GB" dirty="0" smtClean="0"/>
            </a:br>
            <a:endParaRPr lang="en-GB" dirty="0"/>
          </a:p>
          <a:p>
            <a:pPr marL="514350" indent="-514350">
              <a:buFont typeface="+mj-lt"/>
              <a:buAutoNum type="alphaUcPeriod"/>
            </a:pPr>
            <a:r>
              <a:rPr lang="en-US" dirty="0" smtClean="0"/>
              <a:t>“Ambitious </a:t>
            </a:r>
            <a:r>
              <a:rPr lang="en-US" dirty="0"/>
              <a:t>and high-profile </a:t>
            </a:r>
            <a:r>
              <a:rPr lang="en-US" dirty="0" smtClean="0"/>
              <a:t>projects”</a:t>
            </a:r>
          </a:p>
          <a:p>
            <a:pPr lvl="1"/>
            <a:r>
              <a:rPr lang="en-US" dirty="0" smtClean="0"/>
              <a:t>“Address multidisciplinary research questions from a Nordic perspective”</a:t>
            </a:r>
          </a:p>
          <a:p>
            <a:pPr lvl="1"/>
            <a:endParaRPr lang="en-US" dirty="0" smtClean="0"/>
          </a:p>
        </p:txBody>
      </p:sp>
      <p:sp>
        <p:nvSpPr>
          <p:cNvPr id="4" name="Plassholder for lysbildenummer 3"/>
          <p:cNvSpPr>
            <a:spLocks noGrp="1"/>
          </p:cNvSpPr>
          <p:nvPr>
            <p:ph type="sldNum" sz="quarter" idx="12"/>
          </p:nvPr>
        </p:nvSpPr>
        <p:spPr/>
        <p:txBody>
          <a:bodyPr/>
          <a:lstStyle/>
          <a:p>
            <a:fld id="{D3B3AF8B-C4C8-40D7-99DA-B4C283B9206C}" type="slidenum">
              <a:rPr lang="nb-NO" smtClean="0"/>
              <a:pPr/>
              <a:t>5</a:t>
            </a:fld>
            <a:endParaRPr lang="nb-NO"/>
          </a:p>
        </p:txBody>
      </p:sp>
    </p:spTree>
    <p:extLst>
      <p:ext uri="{BB962C8B-B14F-4D97-AF65-F5344CB8AC3E}">
        <p14:creationId xmlns:p14="http://schemas.microsoft.com/office/powerpoint/2010/main" val="1847154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Pre-proposal evaluation criteria </a:t>
            </a:r>
            <a:endParaRPr lang="en-GB" dirty="0"/>
          </a:p>
        </p:txBody>
      </p:sp>
      <p:sp>
        <p:nvSpPr>
          <p:cNvPr id="3" name="Plassholder for innhold 2"/>
          <p:cNvSpPr>
            <a:spLocks noGrp="1"/>
          </p:cNvSpPr>
          <p:nvPr>
            <p:ph idx="1"/>
          </p:nvPr>
        </p:nvSpPr>
        <p:spPr/>
        <p:txBody>
          <a:bodyPr>
            <a:normAutofit/>
          </a:bodyPr>
          <a:lstStyle/>
          <a:p>
            <a:pPr marL="514350" indent="-514350">
              <a:buFont typeface="+mj-lt"/>
              <a:buAutoNum type="arabicPeriod"/>
            </a:pPr>
            <a:r>
              <a:rPr lang="en-GB" b="1" dirty="0" smtClean="0"/>
              <a:t>Nordic </a:t>
            </a:r>
            <a:r>
              <a:rPr lang="en-GB" b="1" dirty="0"/>
              <a:t>added value </a:t>
            </a:r>
            <a:endParaRPr lang="en-GB" dirty="0"/>
          </a:p>
          <a:p>
            <a:pPr marL="971550" lvl="1" indent="-514350">
              <a:buFont typeface="+mj-lt"/>
              <a:buAutoNum type="alphaUcPeriod"/>
            </a:pPr>
            <a:r>
              <a:rPr lang="en-US" sz="3200" dirty="0" err="1"/>
              <a:t>A</a:t>
            </a:r>
            <a:r>
              <a:rPr lang="en-US" sz="3200" dirty="0" err="1" smtClean="0"/>
              <a:t>dditionality</a:t>
            </a:r>
            <a:r>
              <a:rPr lang="en-US" sz="3200" dirty="0" smtClean="0"/>
              <a:t> to national/EU </a:t>
            </a:r>
            <a:endParaRPr lang="en-US" sz="3200" dirty="0"/>
          </a:p>
          <a:p>
            <a:pPr marL="971550" lvl="1" indent="-514350">
              <a:buFont typeface="+mj-lt"/>
              <a:buAutoNum type="alphaUcPeriod"/>
            </a:pPr>
            <a:r>
              <a:rPr lang="en-GB" sz="3200" dirty="0" smtClean="0"/>
              <a:t>Suitability to Nordic cooperation</a:t>
            </a:r>
            <a:endParaRPr lang="en-US" sz="3200" dirty="0"/>
          </a:p>
          <a:p>
            <a:pPr marL="971550" lvl="1" indent="-514350">
              <a:buFont typeface="+mj-lt"/>
              <a:buAutoNum type="alphaUcPeriod"/>
            </a:pPr>
            <a:r>
              <a:rPr lang="en-US" sz="3200" dirty="0" smtClean="0"/>
              <a:t>Uniquely </a:t>
            </a:r>
            <a:r>
              <a:rPr lang="en-US" sz="3200" dirty="0"/>
              <a:t>Nordic </a:t>
            </a:r>
            <a:r>
              <a:rPr lang="en-US" sz="3200" dirty="0" smtClean="0"/>
              <a:t>challenges</a:t>
            </a:r>
            <a:endParaRPr lang="en-US" sz="3200" dirty="0"/>
          </a:p>
          <a:p>
            <a:pPr marL="971550" lvl="1" indent="-514350">
              <a:buFont typeface="+mj-lt"/>
              <a:buAutoNum type="alphaUcPeriod"/>
            </a:pPr>
            <a:r>
              <a:rPr lang="en-US" sz="3200" dirty="0" smtClean="0"/>
              <a:t>Enhancing </a:t>
            </a:r>
            <a:r>
              <a:rPr lang="en-US" sz="3200" dirty="0"/>
              <a:t>Nordic </a:t>
            </a:r>
            <a:r>
              <a:rPr lang="en-US" sz="3200" dirty="0" smtClean="0"/>
              <a:t>integration</a:t>
            </a:r>
            <a:endParaRPr lang="en-US" sz="3200" dirty="0"/>
          </a:p>
        </p:txBody>
      </p:sp>
      <p:sp>
        <p:nvSpPr>
          <p:cNvPr id="4" name="Plassholder for lysbildenummer 3"/>
          <p:cNvSpPr>
            <a:spLocks noGrp="1"/>
          </p:cNvSpPr>
          <p:nvPr>
            <p:ph type="sldNum" sz="quarter" idx="12"/>
          </p:nvPr>
        </p:nvSpPr>
        <p:spPr/>
        <p:txBody>
          <a:bodyPr/>
          <a:lstStyle/>
          <a:p>
            <a:fld id="{D3B3AF8B-C4C8-40D7-99DA-B4C283B9206C}" type="slidenum">
              <a:rPr lang="nb-NO" smtClean="0"/>
              <a:pPr/>
              <a:t>6</a:t>
            </a:fld>
            <a:endParaRPr lang="nb-NO"/>
          </a:p>
        </p:txBody>
      </p:sp>
    </p:spTree>
    <p:extLst>
      <p:ext uri="{BB962C8B-B14F-4D97-AF65-F5344CB8AC3E}">
        <p14:creationId xmlns:p14="http://schemas.microsoft.com/office/powerpoint/2010/main" val="546726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Pre-proposal evaluation criteria </a:t>
            </a:r>
            <a:endParaRPr lang="en-GB" dirty="0"/>
          </a:p>
        </p:txBody>
      </p:sp>
      <p:sp>
        <p:nvSpPr>
          <p:cNvPr id="3" name="Plassholder for innhold 2"/>
          <p:cNvSpPr>
            <a:spLocks noGrp="1"/>
          </p:cNvSpPr>
          <p:nvPr>
            <p:ph idx="1"/>
          </p:nvPr>
        </p:nvSpPr>
        <p:spPr/>
        <p:txBody>
          <a:bodyPr>
            <a:normAutofit/>
          </a:bodyPr>
          <a:lstStyle/>
          <a:p>
            <a:pPr marL="0" indent="0">
              <a:buNone/>
            </a:pPr>
            <a:r>
              <a:rPr lang="en-GB" b="1" dirty="0" smtClean="0"/>
              <a:t>2. </a:t>
            </a:r>
            <a:r>
              <a:rPr lang="en-GB" b="1" dirty="0"/>
              <a:t>System perspective </a:t>
            </a:r>
            <a:endParaRPr lang="en-GB" dirty="0"/>
          </a:p>
          <a:p>
            <a:pPr marL="971550" lvl="1" indent="-514350">
              <a:buFont typeface="+mj-lt"/>
              <a:buAutoNum type="alphaUcPeriod"/>
            </a:pPr>
            <a:r>
              <a:rPr lang="en-US" sz="3200" dirty="0" smtClean="0"/>
              <a:t>Address challenges at system level</a:t>
            </a:r>
          </a:p>
          <a:p>
            <a:pPr marL="971550" lvl="1" indent="-514350">
              <a:buFont typeface="+mj-lt"/>
              <a:buAutoNum type="alphaUcPeriod"/>
            </a:pPr>
            <a:r>
              <a:rPr lang="en-US" sz="3200" dirty="0" smtClean="0"/>
              <a:t>Multidisciplinary </a:t>
            </a:r>
            <a:r>
              <a:rPr lang="en-US" sz="3200" dirty="0"/>
              <a:t>research </a:t>
            </a:r>
            <a:r>
              <a:rPr lang="en-US" sz="3200" dirty="0" smtClean="0"/>
              <a:t>approach</a:t>
            </a:r>
            <a:endParaRPr lang="en-GB" sz="3200" dirty="0"/>
          </a:p>
        </p:txBody>
      </p:sp>
      <p:sp>
        <p:nvSpPr>
          <p:cNvPr id="4" name="Plassholder for lysbildenummer 3"/>
          <p:cNvSpPr>
            <a:spLocks noGrp="1"/>
          </p:cNvSpPr>
          <p:nvPr>
            <p:ph type="sldNum" sz="quarter" idx="12"/>
          </p:nvPr>
        </p:nvSpPr>
        <p:spPr/>
        <p:txBody>
          <a:bodyPr/>
          <a:lstStyle/>
          <a:p>
            <a:fld id="{D3B3AF8B-C4C8-40D7-99DA-B4C283B9206C}" type="slidenum">
              <a:rPr lang="nb-NO" smtClean="0"/>
              <a:pPr/>
              <a:t>7</a:t>
            </a:fld>
            <a:endParaRPr lang="nb-NO"/>
          </a:p>
        </p:txBody>
      </p:sp>
    </p:spTree>
    <p:extLst>
      <p:ext uri="{BB962C8B-B14F-4D97-AF65-F5344CB8AC3E}">
        <p14:creationId xmlns:p14="http://schemas.microsoft.com/office/powerpoint/2010/main" val="779917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Pre-proposal evaluation criteria </a:t>
            </a:r>
            <a:endParaRPr lang="en-GB" dirty="0"/>
          </a:p>
        </p:txBody>
      </p:sp>
      <p:sp>
        <p:nvSpPr>
          <p:cNvPr id="3" name="Plassholder for innhold 2"/>
          <p:cNvSpPr>
            <a:spLocks noGrp="1"/>
          </p:cNvSpPr>
          <p:nvPr>
            <p:ph idx="1"/>
          </p:nvPr>
        </p:nvSpPr>
        <p:spPr/>
        <p:txBody>
          <a:bodyPr>
            <a:normAutofit/>
          </a:bodyPr>
          <a:lstStyle/>
          <a:p>
            <a:pPr marL="0" indent="0">
              <a:buNone/>
            </a:pPr>
            <a:r>
              <a:rPr lang="en-GB" b="1" dirty="0" smtClean="0"/>
              <a:t>3. </a:t>
            </a:r>
            <a:r>
              <a:rPr lang="en-GB" b="1" dirty="0"/>
              <a:t>Political relevance </a:t>
            </a:r>
            <a:endParaRPr lang="en-GB" dirty="0"/>
          </a:p>
          <a:p>
            <a:pPr marL="971550" lvl="1" indent="-514350">
              <a:buFont typeface="+mj-lt"/>
              <a:buAutoNum type="alphaUcPeriod"/>
            </a:pPr>
            <a:r>
              <a:rPr lang="en-US" sz="3200" dirty="0" smtClean="0"/>
              <a:t>Relevance to national goals</a:t>
            </a:r>
            <a:endParaRPr lang="en-US" sz="3200" dirty="0"/>
          </a:p>
          <a:p>
            <a:pPr marL="971550" lvl="1" indent="-514350">
              <a:buFont typeface="+mj-lt"/>
              <a:buAutoNum type="alphaUcPeriod"/>
            </a:pPr>
            <a:r>
              <a:rPr lang="en-US" sz="3200" dirty="0"/>
              <a:t>Solid and broad dissemination </a:t>
            </a:r>
          </a:p>
          <a:p>
            <a:pPr marL="971550" lvl="1" indent="-514350">
              <a:buFont typeface="+mj-lt"/>
              <a:buAutoNum type="alphaUcPeriod"/>
            </a:pPr>
            <a:r>
              <a:rPr lang="en-US" sz="3200" dirty="0" smtClean="0"/>
              <a:t>Visibility</a:t>
            </a:r>
            <a:endParaRPr lang="en-US" sz="3200" dirty="0"/>
          </a:p>
        </p:txBody>
      </p:sp>
      <p:sp>
        <p:nvSpPr>
          <p:cNvPr id="4" name="Plassholder for lysbildenummer 3"/>
          <p:cNvSpPr>
            <a:spLocks noGrp="1"/>
          </p:cNvSpPr>
          <p:nvPr>
            <p:ph type="sldNum" sz="quarter" idx="12"/>
          </p:nvPr>
        </p:nvSpPr>
        <p:spPr/>
        <p:txBody>
          <a:bodyPr/>
          <a:lstStyle/>
          <a:p>
            <a:fld id="{D3B3AF8B-C4C8-40D7-99DA-B4C283B9206C}" type="slidenum">
              <a:rPr lang="nb-NO" smtClean="0"/>
              <a:pPr/>
              <a:t>8</a:t>
            </a:fld>
            <a:endParaRPr lang="nb-NO"/>
          </a:p>
        </p:txBody>
      </p:sp>
    </p:spTree>
    <p:extLst>
      <p:ext uri="{BB962C8B-B14F-4D97-AF65-F5344CB8AC3E}">
        <p14:creationId xmlns:p14="http://schemas.microsoft.com/office/powerpoint/2010/main" val="3467425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Pre-proposal evaluation criteria </a:t>
            </a:r>
            <a:endParaRPr lang="en-GB" dirty="0"/>
          </a:p>
        </p:txBody>
      </p:sp>
      <p:sp>
        <p:nvSpPr>
          <p:cNvPr id="3" name="Plassholder for innhold 2"/>
          <p:cNvSpPr>
            <a:spLocks noGrp="1"/>
          </p:cNvSpPr>
          <p:nvPr>
            <p:ph idx="1"/>
          </p:nvPr>
        </p:nvSpPr>
        <p:spPr/>
        <p:txBody>
          <a:bodyPr>
            <a:normAutofit/>
          </a:bodyPr>
          <a:lstStyle/>
          <a:p>
            <a:pPr marL="0" indent="0">
              <a:buNone/>
            </a:pPr>
            <a:r>
              <a:rPr lang="en-GB" b="1" dirty="0" smtClean="0"/>
              <a:t>4. </a:t>
            </a:r>
            <a:r>
              <a:rPr lang="en-GB" b="1" dirty="0"/>
              <a:t>Strategic relevance </a:t>
            </a:r>
            <a:endParaRPr lang="en-GB" dirty="0"/>
          </a:p>
          <a:p>
            <a:pPr marL="971550" lvl="1" indent="-514350">
              <a:buFont typeface="+mj-lt"/>
              <a:buAutoNum type="alphaUcPeriod"/>
            </a:pPr>
            <a:r>
              <a:rPr lang="en-US" sz="3200" dirty="0"/>
              <a:t>The Nordic Energy Research </a:t>
            </a:r>
            <a:r>
              <a:rPr lang="en-US" sz="3200" dirty="0" smtClean="0"/>
              <a:t>strategy</a:t>
            </a:r>
          </a:p>
          <a:p>
            <a:pPr marL="971550" lvl="1" indent="-514350">
              <a:buFont typeface="+mj-lt"/>
              <a:buAutoNum type="alphaUcPeriod"/>
            </a:pPr>
            <a:r>
              <a:rPr lang="en-US" sz="3200" dirty="0" smtClean="0"/>
              <a:t>Cooperation </a:t>
            </a:r>
            <a:r>
              <a:rPr lang="en-US" sz="3200" dirty="0"/>
              <a:t>and partners</a:t>
            </a:r>
          </a:p>
          <a:p>
            <a:pPr lvl="2"/>
            <a:r>
              <a:rPr lang="en-US" sz="2800" dirty="0"/>
              <a:t>Nordic </a:t>
            </a:r>
            <a:r>
              <a:rPr lang="en-US" sz="2800" dirty="0" smtClean="0"/>
              <a:t>partners</a:t>
            </a:r>
            <a:endParaRPr lang="en-US" sz="2800" dirty="0"/>
          </a:p>
          <a:p>
            <a:pPr lvl="2"/>
            <a:r>
              <a:rPr lang="en-US" sz="2800" dirty="0" smtClean="0"/>
              <a:t>Baltic and North-West Russian partners</a:t>
            </a:r>
            <a:endParaRPr lang="en-US" sz="2800" dirty="0"/>
          </a:p>
          <a:p>
            <a:pPr lvl="2"/>
            <a:r>
              <a:rPr lang="en-US" sz="2800" dirty="0"/>
              <a:t>Co-financing</a:t>
            </a:r>
          </a:p>
          <a:p>
            <a:pPr lvl="2"/>
            <a:r>
              <a:rPr lang="en-US" sz="2800" dirty="0"/>
              <a:t>Industry, governmental, NGO’s</a:t>
            </a:r>
          </a:p>
          <a:p>
            <a:pPr lvl="2"/>
            <a:r>
              <a:rPr lang="en-US" sz="2800" dirty="0"/>
              <a:t>Ph.D.’s</a:t>
            </a:r>
            <a:endParaRPr lang="en-GB" sz="2800" dirty="0"/>
          </a:p>
          <a:p>
            <a:endParaRPr lang="en-GB" dirty="0"/>
          </a:p>
        </p:txBody>
      </p:sp>
      <p:sp>
        <p:nvSpPr>
          <p:cNvPr id="4" name="Plassholder for lysbildenummer 3"/>
          <p:cNvSpPr>
            <a:spLocks noGrp="1"/>
          </p:cNvSpPr>
          <p:nvPr>
            <p:ph type="sldNum" sz="quarter" idx="12"/>
          </p:nvPr>
        </p:nvSpPr>
        <p:spPr/>
        <p:txBody>
          <a:bodyPr/>
          <a:lstStyle/>
          <a:p>
            <a:fld id="{D3B3AF8B-C4C8-40D7-99DA-B4C283B9206C}" type="slidenum">
              <a:rPr lang="nb-NO" smtClean="0"/>
              <a:pPr/>
              <a:t>9</a:t>
            </a:fld>
            <a:endParaRPr lang="nb-NO"/>
          </a:p>
        </p:txBody>
      </p:sp>
    </p:spTree>
    <p:extLst>
      <p:ext uri="{BB962C8B-B14F-4D97-AF65-F5344CB8AC3E}">
        <p14:creationId xmlns:p14="http://schemas.microsoft.com/office/powerpoint/2010/main" val="1168083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TP_2012_with_title">
  <a:themeElements>
    <a:clrScheme name="">
      <a:dk1>
        <a:srgbClr val="336699"/>
      </a:dk1>
      <a:lt1>
        <a:srgbClr val="FFFFFF"/>
      </a:lt1>
      <a:dk2>
        <a:srgbClr val="017896"/>
      </a:dk2>
      <a:lt2>
        <a:srgbClr val="000000"/>
      </a:lt2>
      <a:accent1>
        <a:srgbClr val="FF9900"/>
      </a:accent1>
      <a:accent2>
        <a:srgbClr val="0099CC"/>
      </a:accent2>
      <a:accent3>
        <a:srgbClr val="FFFFFF"/>
      </a:accent3>
      <a:accent4>
        <a:srgbClr val="2A5682"/>
      </a:accent4>
      <a:accent5>
        <a:srgbClr val="FFCAAA"/>
      </a:accent5>
      <a:accent6>
        <a:srgbClr val="008AB9"/>
      </a:accent6>
      <a:hlink>
        <a:srgbClr val="330099"/>
      </a:hlink>
      <a:folHlink>
        <a:srgbClr val="CBCBCB"/>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lnDef>
  </a:objectDefaults>
  <a:extraClrSchemeLst>
    <a:extraClrScheme>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TP_2012_with_title">
  <a:themeElements>
    <a:clrScheme name="">
      <a:dk1>
        <a:srgbClr val="336699"/>
      </a:dk1>
      <a:lt1>
        <a:srgbClr val="FFFFFF"/>
      </a:lt1>
      <a:dk2>
        <a:srgbClr val="017896"/>
      </a:dk2>
      <a:lt2>
        <a:srgbClr val="000000"/>
      </a:lt2>
      <a:accent1>
        <a:srgbClr val="FF9900"/>
      </a:accent1>
      <a:accent2>
        <a:srgbClr val="0099CC"/>
      </a:accent2>
      <a:accent3>
        <a:srgbClr val="FFFFFF"/>
      </a:accent3>
      <a:accent4>
        <a:srgbClr val="2A5682"/>
      </a:accent4>
      <a:accent5>
        <a:srgbClr val="FFCAAA"/>
      </a:accent5>
      <a:accent6>
        <a:srgbClr val="008AB9"/>
      </a:accent6>
      <a:hlink>
        <a:srgbClr val="330099"/>
      </a:hlink>
      <a:folHlink>
        <a:srgbClr val="CBCBCB"/>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lnDef>
  </a:objectDefaults>
  <a:extraClrSchemeLst>
    <a:extraClrScheme>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themeOverride>
</file>

<file path=ppt/theme/themeOverride2.xml><?xml version="1.0" encoding="utf-8"?>
<a:themeOverride xmlns:a="http://schemas.openxmlformats.org/drawingml/2006/main">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themeOverride>
</file>

<file path=ppt/theme/themeOverride3.xml><?xml version="1.0" encoding="utf-8"?>
<a:themeOverride xmlns:a="http://schemas.openxmlformats.org/drawingml/2006/main">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themeOverride>
</file>

<file path=ppt/theme/themeOverride4.xml><?xml version="1.0" encoding="utf-8"?>
<a:themeOverride xmlns:a="http://schemas.openxmlformats.org/drawingml/2006/main">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themeOverride>
</file>

<file path=docProps/app.xml><?xml version="1.0" encoding="utf-8"?>
<Properties xmlns="http://schemas.openxmlformats.org/officeDocument/2006/extended-properties" xmlns:vt="http://schemas.openxmlformats.org/officeDocument/2006/docPropsVTypes">
  <TotalTime>20203</TotalTime>
  <Words>4441</Words>
  <Application>Microsoft Office PowerPoint</Application>
  <PresentationFormat>Skjermfremvisning (4:3)</PresentationFormat>
  <Paragraphs>221</Paragraphs>
  <Slides>13</Slides>
  <Notes>13</Notes>
  <HiddenSlides>0</HiddenSlides>
  <MMClips>0</MMClips>
  <ScaleCrop>false</ScaleCrop>
  <HeadingPairs>
    <vt:vector size="6" baseType="variant">
      <vt:variant>
        <vt:lpstr>Brukte skrifter</vt:lpstr>
      </vt:variant>
      <vt:variant>
        <vt:i4>7</vt:i4>
      </vt:variant>
      <vt:variant>
        <vt:lpstr>Tema</vt:lpstr>
      </vt:variant>
      <vt:variant>
        <vt:i4>3</vt:i4>
      </vt:variant>
      <vt:variant>
        <vt:lpstr>Lysbildetitler</vt:lpstr>
      </vt:variant>
      <vt:variant>
        <vt:i4>13</vt:i4>
      </vt:variant>
    </vt:vector>
  </HeadingPairs>
  <TitlesOfParts>
    <vt:vector size="23" baseType="lpstr">
      <vt:lpstr>Arial</vt:lpstr>
      <vt:lpstr>Times New Roman</vt:lpstr>
      <vt:lpstr>Verdana</vt:lpstr>
      <vt:lpstr>Arial Black</vt:lpstr>
      <vt:lpstr>Rotis Sans Serif</vt:lpstr>
      <vt:lpstr>Wingdings</vt:lpstr>
      <vt:lpstr>Calibri</vt:lpstr>
      <vt:lpstr>Office-tema</vt:lpstr>
      <vt:lpstr>ETP_2012_with_title</vt:lpstr>
      <vt:lpstr>1_ETP_2012_with_title</vt:lpstr>
      <vt:lpstr>Nordic Flagship Projects - Information meeting (webinar)</vt:lpstr>
      <vt:lpstr>Practicalities</vt:lpstr>
      <vt:lpstr>Purpose &amp; Agenda</vt:lpstr>
      <vt:lpstr>Context for Flagships call</vt:lpstr>
      <vt:lpstr>Overview of Flagships call</vt:lpstr>
      <vt:lpstr>Pre-proposal evaluation criteria </vt:lpstr>
      <vt:lpstr>Pre-proposal evaluation criteria </vt:lpstr>
      <vt:lpstr>Pre-proposal evaluation criteria </vt:lpstr>
      <vt:lpstr>Pre-proposal evaluation criteria </vt:lpstr>
      <vt:lpstr>Consortium organisation</vt:lpstr>
      <vt:lpstr>Financing</vt:lpstr>
      <vt:lpstr>Deadline for submitting pre-proposals: 13:00 CET, Thursday, February 19th 2015</vt:lpstr>
      <vt:lpstr>Questions and answers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Benjamin Smith</dc:creator>
  <cp:lastModifiedBy>Kalle Bartholin-Nielsen</cp:lastModifiedBy>
  <cp:revision>710</cp:revision>
  <cp:lastPrinted>2015-01-15T10:31:49Z</cp:lastPrinted>
  <dcterms:created xsi:type="dcterms:W3CDTF">2012-04-16T07:55:57Z</dcterms:created>
  <dcterms:modified xsi:type="dcterms:W3CDTF">2015-01-15T14:30:49Z</dcterms:modified>
</cp:coreProperties>
</file>