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</p:sldMasterIdLst>
  <p:notesMasterIdLst>
    <p:notesMasterId r:id="rId45"/>
  </p:notesMasterIdLst>
  <p:sldIdLst>
    <p:sldId id="273" r:id="rId5"/>
    <p:sldId id="509" r:id="rId6"/>
    <p:sldId id="507" r:id="rId7"/>
    <p:sldId id="508" r:id="rId8"/>
    <p:sldId id="510" r:id="rId9"/>
    <p:sldId id="511" r:id="rId10"/>
    <p:sldId id="395" r:id="rId11"/>
    <p:sldId id="276" r:id="rId12"/>
    <p:sldId id="277" r:id="rId13"/>
    <p:sldId id="472" r:id="rId14"/>
    <p:sldId id="474" r:id="rId15"/>
    <p:sldId id="475" r:id="rId16"/>
    <p:sldId id="476" r:id="rId17"/>
    <p:sldId id="477" r:id="rId18"/>
    <p:sldId id="503" r:id="rId19"/>
    <p:sldId id="481" r:id="rId20"/>
    <p:sldId id="479" r:id="rId21"/>
    <p:sldId id="482" r:id="rId22"/>
    <p:sldId id="480" r:id="rId23"/>
    <p:sldId id="478" r:id="rId24"/>
    <p:sldId id="489" r:id="rId25"/>
    <p:sldId id="486" r:id="rId26"/>
    <p:sldId id="484" r:id="rId27"/>
    <p:sldId id="488" r:id="rId28"/>
    <p:sldId id="485" r:id="rId29"/>
    <p:sldId id="487" r:id="rId30"/>
    <p:sldId id="490" r:id="rId31"/>
    <p:sldId id="504" r:id="rId32"/>
    <p:sldId id="492" r:id="rId33"/>
    <p:sldId id="493" r:id="rId34"/>
    <p:sldId id="495" r:id="rId35"/>
    <p:sldId id="494" r:id="rId36"/>
    <p:sldId id="496" r:id="rId37"/>
    <p:sldId id="505" r:id="rId38"/>
    <p:sldId id="497" r:id="rId39"/>
    <p:sldId id="498" r:id="rId40"/>
    <p:sldId id="499" r:id="rId41"/>
    <p:sldId id="500" r:id="rId42"/>
    <p:sldId id="506" r:id="rId43"/>
    <p:sldId id="502" r:id="rId44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E8"/>
    <a:srgbClr val="000000"/>
    <a:srgbClr val="FFFFFF"/>
    <a:srgbClr val="0B1D1F"/>
    <a:srgbClr val="E8ECEC"/>
    <a:srgbClr val="0099FF"/>
    <a:srgbClr val="F1FCFD"/>
    <a:srgbClr val="DEF7FA"/>
    <a:srgbClr val="EEF3F6"/>
    <a:srgbClr val="102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1" autoAdjust="0"/>
    <p:restoredTop sz="59066" autoAdjust="0"/>
  </p:normalViewPr>
  <p:slideViewPr>
    <p:cSldViewPr snapToGrid="0">
      <p:cViewPr varScale="1">
        <p:scale>
          <a:sx n="41" d="100"/>
          <a:sy n="41" d="100"/>
        </p:scale>
        <p:origin x="3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8AEA9C1-9E42-4B2D-B436-5244116FE00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A0C7E1F-2EFC-4C6B-BE7B-9322D954E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36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2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6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1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24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32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75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8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International Energy Agency (IEA)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IVL Swedish Environmental Research Institute 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(SE)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VTT Technical Research Centre of Finland (FI)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DTU Technical University of Denmark (DK)</a:t>
            </a:r>
          </a:p>
          <a:p>
            <a:pPr fontAlgn="base"/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IFE Institute for Energy Technology (NO)</a:t>
            </a:r>
          </a:p>
          <a:p>
            <a:pPr fontAlgn="base"/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 Iceland (IS)</a:t>
            </a:r>
          </a:p>
          <a:p>
            <a:pPr fontAlgn="base"/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Energy Analysis (DK)</a:t>
            </a:r>
          </a:p>
          <a:p>
            <a:pPr fontAlgn="base"/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(SE)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2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68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global 4°C Scenario represents a future in which strategic action limits global average temperature increase to 4°C.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Nordic 4°C Scenario (4DS) is the Nordic contribution to the global 4°C Scenario and functions as the baseline scenario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this study. The global 2°C Scenario reflects more aggressive approaches to limit the rise to 2°C. The Nordic Carbon-Neutral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Scenario (CNS) aims for even greater emissions reduction within the Nordic region (as the rest of the world pursues the global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2°C Scenario). Broadly in line with statements from Nordic governments, the CNS assumes a 15% share of emissions reduction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achieved through offsets.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67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 smtClean="0">
                <a:latin typeface="+mn-lt"/>
              </a:rPr>
              <a:t>If we take a closer look at electricity only, the Nordic region is even further ahead.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The line shows the </a:t>
            </a:r>
            <a:r>
              <a:rPr lang="en-GB" u="sng" dirty="0" smtClean="0">
                <a:latin typeface="+mn-lt"/>
              </a:rPr>
              <a:t>global</a:t>
            </a:r>
            <a:r>
              <a:rPr lang="en-GB" dirty="0" smtClean="0">
                <a:latin typeface="+mn-lt"/>
              </a:rPr>
              <a:t> carbon intensity of electricity, the amount of CO</a:t>
            </a:r>
            <a:r>
              <a:rPr lang="en-GB" baseline="-25000" dirty="0" smtClean="0">
                <a:latin typeface="+mn-lt"/>
              </a:rPr>
              <a:t>2</a:t>
            </a:r>
            <a:r>
              <a:rPr lang="en-GB" dirty="0" smtClean="0">
                <a:latin typeface="+mn-lt"/>
              </a:rPr>
              <a:t> emitted per kWh produced. According the IEA, if we are to meet the 2C target, the intensity will have to drop significantly by 2050.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>
                <a:latin typeface="+mn-lt"/>
              </a:rPr>
              <a:t>The Nordic carbon intensity today is where the world needs to be in 30 years.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noProof="0" dirty="0" smtClean="0">
                <a:latin typeface="+mn-lt"/>
              </a:rPr>
              <a:t>This is because of energy efficiency and renewables:</a:t>
            </a:r>
            <a:r>
              <a:rPr lang="en-US" baseline="0" noProof="0" dirty="0" smtClean="0">
                <a:latin typeface="+mn-lt"/>
              </a:rPr>
              <a:t> F</a:t>
            </a:r>
            <a:r>
              <a:rPr lang="en-US" noProof="0" dirty="0" smtClean="0">
                <a:latin typeface="+mn-lt"/>
              </a:rPr>
              <a:t>irst Hydropower from a century</a:t>
            </a:r>
            <a:r>
              <a:rPr lang="en-US" baseline="0" noProof="0" dirty="0" smtClean="0">
                <a:latin typeface="+mn-lt"/>
              </a:rPr>
              <a:t> ago</a:t>
            </a:r>
            <a:r>
              <a:rPr lang="en-US" noProof="0" dirty="0" smtClean="0">
                <a:latin typeface="+mn-lt"/>
              </a:rPr>
              <a:t>,</a:t>
            </a:r>
            <a:r>
              <a:rPr lang="en-US" baseline="0" noProof="0" dirty="0" smtClean="0">
                <a:latin typeface="+mn-lt"/>
              </a:rPr>
              <a:t> then Nuclear three decades ago, and over the last two decades we’ve seen Bioenergy and Wind come in strong.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noProof="0" dirty="0" smtClean="0">
                <a:latin typeface="+mn-lt"/>
              </a:rPr>
              <a:t>This is made possible be the Nordic electricity grid, which balances both long and short term variations in renewable energy production.</a:t>
            </a:r>
            <a:endParaRPr lang="en-US" noProof="0" dirty="0" smtClean="0">
              <a:latin typeface="+mn-lt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dirty="0" smtClean="0">
                <a:latin typeface="+mn-lt"/>
              </a:rPr>
              <a:t>However, electricity and heat account for only a third of energy related CO</a:t>
            </a:r>
            <a:r>
              <a:rPr lang="en-GB" baseline="-25000" dirty="0" smtClean="0">
                <a:latin typeface="+mn-lt"/>
              </a:rPr>
              <a:t>2</a:t>
            </a:r>
            <a:r>
              <a:rPr lang="en-GB" dirty="0" smtClean="0">
                <a:latin typeface="+mn-lt"/>
              </a:rPr>
              <a:t>. Unfortunately we don’t have such a lead on the rest of the world in transport and industry.</a:t>
            </a: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2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/>
              <a:t>According to projections from national and international </a:t>
            </a:r>
            <a:r>
              <a:rPr lang="en-US" baseline="0" dirty="0" smtClean="0"/>
              <a:t>institutions (an external assumption to this analysis), </a:t>
            </a:r>
            <a:r>
              <a:rPr lang="en-US" baseline="0" dirty="0" smtClean="0"/>
              <a:t>Nordic GDP will rise towards 2050.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Nordic</a:t>
            </a:r>
            <a:r>
              <a:rPr lang="en-US" baseline="0" dirty="0" smtClean="0"/>
              <a:t> emissions have dropped due to energy efficiency and new renewables (bioenergy and wind)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/>
              <a:t>This proves a long term decoupling for the world’s 12</a:t>
            </a:r>
            <a:r>
              <a:rPr lang="en-US" baseline="30000" dirty="0" smtClean="0"/>
              <a:t>th</a:t>
            </a:r>
            <a:r>
              <a:rPr lang="en-US" baseline="0" dirty="0" smtClean="0"/>
              <a:t> largest economy,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dirty="0" smtClean="0"/>
              <a:t>Even</a:t>
            </a:r>
            <a:r>
              <a:rPr lang="en-GB" baseline="0" dirty="0" smtClean="0"/>
              <a:t> after taking into account emissions in China from goods imported to the Nordic region, the decoupling is </a:t>
            </a:r>
            <a:r>
              <a:rPr lang="en-GB" baseline="0" dirty="0" smtClean="0"/>
              <a:t>evident (see special box in report).</a:t>
            </a:r>
            <a:endParaRPr lang="en-GB" baseline="0" dirty="0" smtClean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2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5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98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C7E1F-2EFC-4C6B-BE7B-9322D954EA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7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4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5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2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47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65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20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88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9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7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9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4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9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nergikommissionen.se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20.png"/><Relationship Id="rId9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644054" y="1122363"/>
            <a:ext cx="5644056" cy="23876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Presentation of key results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644054" y="3602037"/>
            <a:ext cx="5644056" cy="1915893"/>
          </a:xfrm>
        </p:spPr>
        <p:txBody>
          <a:bodyPr>
            <a:normAutofit/>
          </a:bodyPr>
          <a:lstStyle/>
          <a:p>
            <a:pPr algn="l"/>
            <a:endParaRPr lang="nb-NO" dirty="0" smtClean="0"/>
          </a:p>
          <a:p>
            <a:pPr algn="l"/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8" y="262266"/>
            <a:ext cx="4778146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-15863013" y="-8360229"/>
            <a:ext cx="34738842" cy="21129172"/>
            <a:chOff x="628844" y="0"/>
            <a:chExt cx="6563759" cy="4116790"/>
          </a:xfrm>
        </p:grpSpPr>
        <p:pic>
          <p:nvPicPr>
            <p:cNvPr id="2" name="Bild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4" y="0"/>
              <a:ext cx="6563759" cy="4116790"/>
            </a:xfrm>
            <a:prstGeom prst="rect">
              <a:avLst/>
            </a:prstGeom>
          </p:spPr>
        </p:pic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07" y="0"/>
              <a:ext cx="6562364" cy="4116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7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657"/>
            <a:ext cx="12192000" cy="5413248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657"/>
            <a:ext cx="12192000" cy="541324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657"/>
            <a:ext cx="12192000" cy="541324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657"/>
            <a:ext cx="12192000" cy="5413248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657"/>
            <a:ext cx="12192000" cy="5413248"/>
          </a:xfrm>
          <a:prstGeom prst="rect">
            <a:avLst/>
          </a:prstGeom>
        </p:spPr>
      </p:pic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Demand sectors most challenging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idx="1"/>
          </p:nvPr>
        </p:nvSpPr>
        <p:spPr>
          <a:xfrm>
            <a:off x="1230084" y="1760311"/>
            <a:ext cx="10515600" cy="60571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Nordic </a:t>
            </a: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/>
              <a:t>emissions in the </a:t>
            </a:r>
            <a:r>
              <a:rPr lang="en-GB" dirty="0" smtClean="0"/>
              <a:t>CNS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1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Transforming the energy system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idx="1"/>
          </p:nvPr>
        </p:nvSpPr>
        <p:spPr>
          <a:xfrm>
            <a:off x="1230084" y="1760311"/>
            <a:ext cx="10515600" cy="60571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Nordic Total Primary Energy Supply in the CNS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1" y="2104766"/>
            <a:ext cx="10852994" cy="469392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1" y="2104766"/>
            <a:ext cx="10852994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5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nuclear phase-out increases emissions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idx="1"/>
          </p:nvPr>
        </p:nvSpPr>
        <p:spPr>
          <a:xfrm>
            <a:off x="1230084" y="1760311"/>
            <a:ext cx="10515600" cy="6057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Nordic nuclear capacity in the CNS and a fast phase-out sensitivity analysis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1447"/>
            <a:ext cx="12192000" cy="426110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1447"/>
            <a:ext cx="12192000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9918" y="-1572710"/>
            <a:ext cx="28753602" cy="2775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 smtClean="0"/>
              <a:t>Three </a:t>
            </a:r>
            <a:r>
              <a:rPr lang="nb-NO" sz="4800" dirty="0" err="1" smtClean="0"/>
              <a:t>strategic</a:t>
            </a:r>
            <a:r>
              <a:rPr lang="nb-NO" sz="4800" dirty="0" smtClean="0"/>
              <a:t> </a:t>
            </a:r>
            <a:r>
              <a:rPr lang="nb-NO" sz="4800" dirty="0" err="1" smtClean="0"/>
              <a:t>actions</a:t>
            </a:r>
            <a:endParaRPr lang="en-GB" sz="4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GB" sz="3600" dirty="0"/>
              <a:t>Incentivise and plan for a more distributed, interconnected and flexible energy </a:t>
            </a:r>
            <a:r>
              <a:rPr lang="en-GB" sz="3600" dirty="0" smtClean="0"/>
              <a:t>system</a:t>
            </a:r>
            <a:br>
              <a:rPr lang="en-GB" sz="3600" dirty="0" smtClean="0"/>
            </a:br>
            <a:r>
              <a:rPr lang="en-GB" sz="1400" dirty="0" smtClean="0"/>
              <a:t> </a:t>
            </a:r>
            <a:endParaRPr lang="en-GB" sz="14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85000"/>
                  </a:schemeClr>
                </a:solidFill>
              </a:rPr>
              <a:t>Tap into the positive momentum of cities in transport and </a:t>
            </a:r>
            <a:r>
              <a:rPr lang="en-GB" sz="3600" dirty="0" smtClean="0">
                <a:solidFill>
                  <a:schemeClr val="bg1">
                    <a:lumMod val="85000"/>
                  </a:schemeClr>
                </a:solidFill>
              </a:rPr>
              <a:t>buildings</a:t>
            </a:r>
            <a:br>
              <a:rPr lang="en-GB" sz="36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GB" sz="1400" dirty="0">
              <a:solidFill>
                <a:schemeClr val="bg1">
                  <a:lumMod val="8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3600" dirty="0" smtClean="0">
                <a:solidFill>
                  <a:schemeClr val="bg1">
                    <a:lumMod val="85000"/>
                  </a:schemeClr>
                </a:solidFill>
              </a:rPr>
              <a:t>Ramp </a:t>
            </a:r>
            <a:r>
              <a:rPr lang="en-GB" sz="3600" dirty="0">
                <a:solidFill>
                  <a:schemeClr val="bg1">
                    <a:lumMod val="85000"/>
                  </a:schemeClr>
                </a:solidFill>
              </a:rPr>
              <a:t>up decarbonisation of long-distance transport and the industrial </a:t>
            </a:r>
            <a:r>
              <a:rPr lang="en-GB" sz="3600" dirty="0" smtClean="0">
                <a:solidFill>
                  <a:schemeClr val="bg1">
                    <a:lumMod val="85000"/>
                  </a:schemeClr>
                </a:solidFill>
              </a:rPr>
              <a:t>sector</a:t>
            </a:r>
            <a:endParaRPr lang="en-GB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74" y="0"/>
            <a:ext cx="7104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3" y="-1216712"/>
            <a:ext cx="24496296" cy="236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74" y="0"/>
            <a:ext cx="7104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1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3" y="-8820670"/>
            <a:ext cx="24496296" cy="23647856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011378" y="2341538"/>
            <a:ext cx="2047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 smtClean="0"/>
              <a:t>3-4 GW</a:t>
            </a:r>
          </a:p>
          <a:p>
            <a:pPr algn="ctr"/>
            <a:r>
              <a:rPr lang="en-GB" dirty="0" smtClean="0"/>
              <a:t>of utility-scale</a:t>
            </a:r>
          </a:p>
          <a:p>
            <a:pPr algn="ctr"/>
            <a:r>
              <a:rPr lang="en-GB" dirty="0" smtClean="0"/>
              <a:t>heat </a:t>
            </a:r>
            <a:r>
              <a:rPr lang="en-GB" dirty="0"/>
              <a:t>pumps in </a:t>
            </a:r>
            <a:r>
              <a:rPr lang="en-GB" dirty="0" smtClean="0"/>
              <a:t>2050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7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t="17530" r="5811" b="17511"/>
          <a:stretch/>
        </p:blipFill>
        <p:spPr>
          <a:xfrm>
            <a:off x="472798" y="449435"/>
            <a:ext cx="11085388" cy="6036318"/>
          </a:xfrm>
        </p:spPr>
      </p:pic>
    </p:spTree>
    <p:extLst>
      <p:ext uri="{BB962C8B-B14F-4D97-AF65-F5344CB8AC3E}">
        <p14:creationId xmlns:p14="http://schemas.microsoft.com/office/powerpoint/2010/main" val="3882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74" y="0"/>
            <a:ext cx="7104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3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856" y="-8067935"/>
            <a:ext cx="13382856" cy="1291933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119692" y="4836886"/>
            <a:ext cx="1911806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 smtClean="0"/>
              <a:t>5-6 GW</a:t>
            </a:r>
          </a:p>
          <a:p>
            <a:pPr algn="ctr"/>
            <a:r>
              <a:rPr lang="en-GB" dirty="0" smtClean="0"/>
              <a:t>in 2050</a:t>
            </a:r>
            <a:endParaRPr lang="en-GB" dirty="0"/>
          </a:p>
        </p:txBody>
      </p:sp>
      <p:sp>
        <p:nvSpPr>
          <p:cNvPr id="5" name="Rektangel 4"/>
          <p:cNvSpPr/>
          <p:nvPr/>
        </p:nvSpPr>
        <p:spPr>
          <a:xfrm>
            <a:off x="5136520" y="4836886"/>
            <a:ext cx="1911806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 smtClean="0"/>
              <a:t>5-6 GW</a:t>
            </a:r>
          </a:p>
          <a:p>
            <a:pPr algn="ctr"/>
            <a:r>
              <a:rPr lang="en-GB" dirty="0" smtClean="0"/>
              <a:t>in 2050</a:t>
            </a:r>
            <a:endParaRPr lang="en-GB" dirty="0"/>
          </a:p>
        </p:txBody>
      </p:sp>
      <p:sp>
        <p:nvSpPr>
          <p:cNvPr id="6" name="Rektangel 5"/>
          <p:cNvSpPr/>
          <p:nvPr/>
        </p:nvSpPr>
        <p:spPr>
          <a:xfrm>
            <a:off x="9414605" y="4836886"/>
            <a:ext cx="1911806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 smtClean="0"/>
              <a:t>1-2 GW</a:t>
            </a:r>
          </a:p>
          <a:p>
            <a:pPr algn="ctr"/>
            <a:r>
              <a:rPr lang="en-GB" dirty="0" smtClean="0"/>
              <a:t>in 2050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8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74" y="0"/>
            <a:ext cx="7104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8537" y="-8820670"/>
            <a:ext cx="24496296" cy="236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74" y="0"/>
            <a:ext cx="7104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8537" y="-2057920"/>
            <a:ext cx="24496296" cy="236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3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1"/>
          <a:stretch/>
        </p:blipFill>
        <p:spPr>
          <a:xfrm>
            <a:off x="568327" y="0"/>
            <a:ext cx="5432424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3350" y="136525"/>
            <a:ext cx="5200650" cy="301625"/>
          </a:xfrm>
        </p:spPr>
        <p:txBody>
          <a:bodyPr>
            <a:noAutofit/>
          </a:bodyPr>
          <a:lstStyle/>
          <a:p>
            <a:r>
              <a:rPr lang="nb-NO" sz="2000" b="1" dirty="0" err="1" smtClean="0"/>
              <a:t>Electricity</a:t>
            </a:r>
            <a:r>
              <a:rPr lang="nb-NO" sz="2000" b="1" dirty="0" smtClean="0"/>
              <a:t> trade</a:t>
            </a:r>
            <a:endParaRPr lang="en-GB" sz="2000" b="1" dirty="0"/>
          </a:p>
        </p:txBody>
      </p:sp>
      <p:grpSp>
        <p:nvGrpSpPr>
          <p:cNvPr id="16" name="Gruppe 15"/>
          <p:cNvGrpSpPr/>
          <p:nvPr/>
        </p:nvGrpSpPr>
        <p:grpSpPr>
          <a:xfrm>
            <a:off x="495299" y="631825"/>
            <a:ext cx="1882777" cy="2927350"/>
            <a:chOff x="495299" y="631825"/>
            <a:chExt cx="1882777" cy="2927350"/>
          </a:xfrm>
        </p:grpSpPr>
        <p:sp>
          <p:nvSpPr>
            <p:cNvPr id="6" name="Tittel 1"/>
            <p:cNvSpPr txBox="1">
              <a:spLocks/>
            </p:cNvSpPr>
            <p:nvPr/>
          </p:nvSpPr>
          <p:spPr>
            <a:xfrm>
              <a:off x="495300" y="631825"/>
              <a:ext cx="1619250" cy="796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dirty="0" smtClean="0"/>
                <a:t>2015</a:t>
              </a:r>
              <a:endParaRPr lang="en-GB" dirty="0"/>
            </a:p>
          </p:txBody>
        </p:sp>
        <p:sp>
          <p:nvSpPr>
            <p:cNvPr id="8" name="Tittel 1"/>
            <p:cNvSpPr txBox="1">
              <a:spLocks/>
            </p:cNvSpPr>
            <p:nvPr/>
          </p:nvSpPr>
          <p:spPr>
            <a:xfrm>
              <a:off x="495300" y="1428750"/>
              <a:ext cx="1619250" cy="796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sz="1600" dirty="0" smtClean="0"/>
                <a:t>5 GW </a:t>
              </a:r>
              <a:r>
                <a:rPr lang="nb-NO" sz="1600" dirty="0" err="1" smtClean="0"/>
                <a:t>capacity</a:t>
              </a:r>
              <a:r>
                <a:rPr lang="nb-NO" sz="1600" dirty="0" smtClean="0"/>
                <a:t> to Europe</a:t>
              </a:r>
            </a:p>
          </p:txBody>
        </p:sp>
        <p:sp>
          <p:nvSpPr>
            <p:cNvPr id="10" name="Tittel 1"/>
            <p:cNvSpPr txBox="1">
              <a:spLocks/>
            </p:cNvSpPr>
            <p:nvPr/>
          </p:nvSpPr>
          <p:spPr>
            <a:xfrm>
              <a:off x="495299" y="2076450"/>
              <a:ext cx="1882777" cy="796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sz="1600" dirty="0" smtClean="0"/>
                <a:t>28 </a:t>
              </a:r>
              <a:r>
                <a:rPr lang="nb-NO" sz="1600" dirty="0" err="1" smtClean="0"/>
                <a:t>TWh</a:t>
              </a:r>
              <a:r>
                <a:rPr lang="nb-NO" sz="1600" dirty="0" smtClean="0"/>
                <a:t> trade </a:t>
              </a:r>
              <a:r>
                <a:rPr lang="nb-NO" sz="1600" dirty="0" err="1" smtClean="0"/>
                <a:t>activity</a:t>
              </a:r>
              <a:r>
                <a:rPr lang="nb-NO" sz="1600" dirty="0" smtClean="0"/>
                <a:t> </a:t>
              </a:r>
              <a:r>
                <a:rPr lang="nb-NO" sz="1600" dirty="0" err="1" smtClean="0"/>
                <a:t>with</a:t>
              </a:r>
              <a:r>
                <a:rPr lang="nb-NO" sz="1600" dirty="0" smtClean="0"/>
                <a:t> Europe</a:t>
              </a:r>
            </a:p>
          </p:txBody>
        </p:sp>
        <p:sp>
          <p:nvSpPr>
            <p:cNvPr id="13" name="Tittel 1"/>
            <p:cNvSpPr txBox="1">
              <a:spLocks/>
            </p:cNvSpPr>
            <p:nvPr/>
          </p:nvSpPr>
          <p:spPr>
            <a:xfrm>
              <a:off x="495300" y="2762250"/>
              <a:ext cx="1882776" cy="796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sz="1600" dirty="0" smtClean="0"/>
                <a:t>14 </a:t>
              </a:r>
              <a:r>
                <a:rPr lang="nb-NO" sz="1600" dirty="0" err="1" smtClean="0"/>
                <a:t>TWh</a:t>
              </a:r>
              <a:r>
                <a:rPr lang="nb-NO" sz="1600" dirty="0" smtClean="0"/>
                <a:t> </a:t>
              </a:r>
              <a:r>
                <a:rPr lang="nb-NO" sz="1600" dirty="0" err="1" smtClean="0"/>
                <a:t>net</a:t>
              </a:r>
              <a:r>
                <a:rPr lang="nb-NO" sz="1600" dirty="0" smtClean="0"/>
                <a:t> </a:t>
              </a:r>
              <a:r>
                <a:rPr lang="nb-NO" sz="1600" dirty="0" err="1" smtClean="0"/>
                <a:t>export</a:t>
              </a:r>
              <a:r>
                <a:rPr lang="nb-NO" sz="1600" dirty="0" smtClean="0"/>
                <a:t> to Europe</a:t>
              </a:r>
            </a:p>
          </p:txBody>
        </p:sp>
      </p:grpSp>
      <p:grpSp>
        <p:nvGrpSpPr>
          <p:cNvPr id="15" name="Gruppe 14"/>
          <p:cNvGrpSpPr/>
          <p:nvPr/>
        </p:nvGrpSpPr>
        <p:grpSpPr>
          <a:xfrm>
            <a:off x="6191250" y="631825"/>
            <a:ext cx="1981200" cy="2927350"/>
            <a:chOff x="6191250" y="631825"/>
            <a:chExt cx="1981200" cy="2927350"/>
          </a:xfrm>
        </p:grpSpPr>
        <p:sp>
          <p:nvSpPr>
            <p:cNvPr id="7" name="Tittel 1"/>
            <p:cNvSpPr txBox="1">
              <a:spLocks/>
            </p:cNvSpPr>
            <p:nvPr/>
          </p:nvSpPr>
          <p:spPr>
            <a:xfrm>
              <a:off x="6191250" y="631825"/>
              <a:ext cx="1619250" cy="796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dirty="0" smtClean="0"/>
                <a:t>2050</a:t>
              </a:r>
              <a:endParaRPr lang="en-GB" dirty="0"/>
            </a:p>
          </p:txBody>
        </p:sp>
        <p:sp>
          <p:nvSpPr>
            <p:cNvPr id="9" name="Tittel 1"/>
            <p:cNvSpPr txBox="1">
              <a:spLocks/>
            </p:cNvSpPr>
            <p:nvPr/>
          </p:nvSpPr>
          <p:spPr>
            <a:xfrm>
              <a:off x="6191250" y="1428750"/>
              <a:ext cx="1619250" cy="796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sz="1600" dirty="0" smtClean="0"/>
                <a:t>23 </a:t>
              </a:r>
              <a:r>
                <a:rPr lang="nb-NO" sz="1600" dirty="0"/>
                <a:t>GW </a:t>
              </a:r>
              <a:r>
                <a:rPr lang="nb-NO" sz="1600" dirty="0" err="1"/>
                <a:t>capacity</a:t>
              </a:r>
              <a:r>
                <a:rPr lang="nb-NO" sz="1600" dirty="0"/>
                <a:t> to Europe</a:t>
              </a:r>
            </a:p>
          </p:txBody>
        </p:sp>
        <p:sp>
          <p:nvSpPr>
            <p:cNvPr id="11" name="Tittel 1"/>
            <p:cNvSpPr txBox="1">
              <a:spLocks/>
            </p:cNvSpPr>
            <p:nvPr/>
          </p:nvSpPr>
          <p:spPr>
            <a:xfrm>
              <a:off x="6191250" y="2076450"/>
              <a:ext cx="1981200" cy="796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sz="1600" dirty="0" smtClean="0"/>
                <a:t>125 </a:t>
              </a:r>
              <a:r>
                <a:rPr lang="nb-NO" sz="1600" dirty="0" err="1"/>
                <a:t>TWh</a:t>
              </a:r>
              <a:r>
                <a:rPr lang="nb-NO" sz="1600" dirty="0"/>
                <a:t> trade </a:t>
              </a:r>
              <a:r>
                <a:rPr lang="nb-NO" sz="1600" dirty="0" err="1"/>
                <a:t>activity</a:t>
              </a:r>
              <a:r>
                <a:rPr lang="nb-NO" sz="1600" dirty="0"/>
                <a:t> </a:t>
              </a:r>
              <a:r>
                <a:rPr lang="nb-NO" sz="1600" dirty="0" err="1"/>
                <a:t>with</a:t>
              </a:r>
              <a:r>
                <a:rPr lang="nb-NO" sz="1600" dirty="0"/>
                <a:t> Europe</a:t>
              </a:r>
            </a:p>
          </p:txBody>
        </p:sp>
        <p:sp>
          <p:nvSpPr>
            <p:cNvPr id="14" name="Tittel 1"/>
            <p:cNvSpPr txBox="1">
              <a:spLocks/>
            </p:cNvSpPr>
            <p:nvPr/>
          </p:nvSpPr>
          <p:spPr>
            <a:xfrm>
              <a:off x="6191250" y="2762250"/>
              <a:ext cx="1847850" cy="796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sz="1600" dirty="0" smtClean="0"/>
                <a:t>53 </a:t>
              </a:r>
              <a:r>
                <a:rPr lang="nb-NO" sz="1600" dirty="0" err="1"/>
                <a:t>TWh</a:t>
              </a:r>
              <a:r>
                <a:rPr lang="nb-NO" sz="1600" dirty="0"/>
                <a:t> </a:t>
              </a:r>
              <a:r>
                <a:rPr lang="nb-NO" sz="1600" dirty="0" err="1"/>
                <a:t>net</a:t>
              </a:r>
              <a:r>
                <a:rPr lang="nb-NO" sz="1600" dirty="0"/>
                <a:t> </a:t>
              </a:r>
              <a:r>
                <a:rPr lang="nb-NO" sz="1600" dirty="0" err="1"/>
                <a:t>export</a:t>
              </a:r>
              <a:r>
                <a:rPr lang="nb-NO" sz="1600" dirty="0"/>
                <a:t> to Europe</a:t>
              </a:r>
            </a:p>
          </p:txBody>
        </p:sp>
      </p:grpSp>
      <p:pic>
        <p:nvPicPr>
          <p:cNvPr id="17" name="Bild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1"/>
          <a:stretch/>
        </p:blipFill>
        <p:spPr>
          <a:xfrm>
            <a:off x="6019800" y="0"/>
            <a:ext cx="5603873" cy="6858000"/>
          </a:xfrm>
          <a:prstGeom prst="rect">
            <a:avLst/>
          </a:prstGeom>
        </p:spPr>
      </p:pic>
      <p:sp>
        <p:nvSpPr>
          <p:cNvPr id="18" name="Tittel 1"/>
          <p:cNvSpPr txBox="1">
            <a:spLocks/>
          </p:cNvSpPr>
          <p:nvPr/>
        </p:nvSpPr>
        <p:spPr>
          <a:xfrm>
            <a:off x="6591299" y="2858294"/>
            <a:ext cx="4067175" cy="906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800" b="1" dirty="0" err="1" smtClean="0"/>
              <a:t>Electricity</a:t>
            </a:r>
            <a:r>
              <a:rPr lang="nb-NO" sz="4800" b="1" dirty="0" smtClean="0"/>
              <a:t> trade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21781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74" y="0"/>
            <a:ext cx="7104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 smtClean="0"/>
              <a:t>Three </a:t>
            </a:r>
            <a:r>
              <a:rPr lang="nb-NO" sz="4800" dirty="0" err="1" smtClean="0"/>
              <a:t>strategic</a:t>
            </a:r>
            <a:r>
              <a:rPr lang="nb-NO" sz="4800" dirty="0" smtClean="0"/>
              <a:t> </a:t>
            </a:r>
            <a:r>
              <a:rPr lang="nb-NO" sz="4800" dirty="0" err="1" smtClean="0"/>
              <a:t>actions</a:t>
            </a:r>
            <a:endParaRPr lang="en-GB" sz="4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85000"/>
                  </a:schemeClr>
                </a:solidFill>
              </a:rPr>
              <a:t>Incentivise and plan for a more distributed, interconnected and flexible energy </a:t>
            </a:r>
            <a:r>
              <a:rPr lang="en-GB" sz="3600" dirty="0" smtClean="0">
                <a:solidFill>
                  <a:schemeClr val="bg1">
                    <a:lumMod val="85000"/>
                  </a:schemeClr>
                </a:solidFill>
              </a:rPr>
              <a:t>system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1400" dirty="0" smtClean="0"/>
              <a:t> </a:t>
            </a:r>
            <a:endParaRPr lang="en-GB" sz="14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Tap into the positive momentum of cities in transport and </a:t>
            </a:r>
            <a:r>
              <a:rPr lang="en-GB" sz="3600" dirty="0" smtClean="0"/>
              <a:t>buildings</a:t>
            </a:r>
            <a:br>
              <a:rPr lang="en-GB" sz="3600" dirty="0" smtClean="0"/>
            </a:b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GB" sz="1400" dirty="0">
              <a:solidFill>
                <a:schemeClr val="bg1">
                  <a:lumMod val="8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3600" dirty="0" smtClean="0">
                <a:solidFill>
                  <a:schemeClr val="bg1">
                    <a:lumMod val="85000"/>
                  </a:schemeClr>
                </a:solidFill>
              </a:rPr>
              <a:t>Ramp </a:t>
            </a:r>
            <a:r>
              <a:rPr lang="en-GB" sz="3600" dirty="0">
                <a:solidFill>
                  <a:schemeClr val="bg1">
                    <a:lumMod val="85000"/>
                  </a:schemeClr>
                </a:solidFill>
              </a:rPr>
              <a:t>up decarbonisation of long-distance transport and the industrial </a:t>
            </a:r>
            <a:r>
              <a:rPr lang="en-GB" sz="3600" dirty="0" smtClean="0">
                <a:solidFill>
                  <a:schemeClr val="bg1">
                    <a:lumMod val="85000"/>
                  </a:schemeClr>
                </a:solidFill>
              </a:rPr>
              <a:t>sector</a:t>
            </a:r>
            <a:endParaRPr lang="en-GB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98" y="-2379757"/>
            <a:ext cx="15423326" cy="1468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1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e 15"/>
          <p:cNvGrpSpPr/>
          <p:nvPr/>
        </p:nvGrpSpPr>
        <p:grpSpPr>
          <a:xfrm>
            <a:off x="3648075" y="2706912"/>
            <a:ext cx="4667250" cy="3247083"/>
            <a:chOff x="3648075" y="2706912"/>
            <a:chExt cx="4667250" cy="3247083"/>
          </a:xfrm>
        </p:grpSpPr>
        <p:cxnSp>
          <p:nvCxnSpPr>
            <p:cNvPr id="13" name="Rett linje 12"/>
            <p:cNvCxnSpPr/>
            <p:nvPr/>
          </p:nvCxnSpPr>
          <p:spPr>
            <a:xfrm>
              <a:off x="3648075" y="4325024"/>
              <a:ext cx="4667250" cy="0"/>
            </a:xfrm>
            <a:prstGeom prst="line">
              <a:avLst/>
            </a:prstGeom>
            <a:ln w="76200" cap="rnd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317" y="2706912"/>
              <a:ext cx="2435922" cy="3247083"/>
            </a:xfrm>
            <a:prstGeom prst="rect">
              <a:avLst/>
            </a:prstGeom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</p:pic>
      </p:grpSp>
      <p:pic>
        <p:nvPicPr>
          <p:cNvPr id="1028" name="Picture 4" descr="https://www.iea.org/media/news/2015/press/WEO_2015_Cover_we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 bwMode="auto">
          <a:xfrm>
            <a:off x="962396" y="2264707"/>
            <a:ext cx="2339047" cy="32669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nb-NO" sz="4800" dirty="0" err="1" smtClean="0"/>
              <a:t>Bridging</a:t>
            </a:r>
            <a:r>
              <a:rPr lang="nb-NO" sz="4800" dirty="0" smtClean="0"/>
              <a:t> </a:t>
            </a:r>
            <a:r>
              <a:rPr lang="nb-NO" sz="4800" dirty="0"/>
              <a:t>global and </a:t>
            </a:r>
            <a:r>
              <a:rPr lang="nb-NO" sz="4800" dirty="0" err="1"/>
              <a:t>national</a:t>
            </a:r>
            <a:r>
              <a:rPr lang="nb-NO" sz="4800" dirty="0"/>
              <a:t> analyses</a:t>
            </a:r>
            <a:endParaRPr lang="en-GB" sz="48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5"/>
          <a:srcRect l="3561" r="-1"/>
          <a:stretch/>
        </p:blipFill>
        <p:spPr>
          <a:xfrm>
            <a:off x="1622368" y="2979367"/>
            <a:ext cx="2327420" cy="3258325"/>
          </a:xfrm>
          <a:prstGeom prst="rect">
            <a:avLst/>
          </a:prstGeom>
          <a:effectLst>
            <a:outerShdw blurRad="215900" dir="5400000" sx="105000" sy="105000" algn="ctr" rotWithShape="0">
              <a:srgbClr val="000000">
                <a:alpha val="5000"/>
              </a:srgbClr>
            </a:outerShdw>
          </a:effectLst>
        </p:spPr>
      </p:pic>
      <p:grpSp>
        <p:nvGrpSpPr>
          <p:cNvPr id="11" name="Gruppe 10"/>
          <p:cNvGrpSpPr/>
          <p:nvPr/>
        </p:nvGrpSpPr>
        <p:grpSpPr>
          <a:xfrm>
            <a:off x="8091156" y="2293735"/>
            <a:ext cx="2243016" cy="3258325"/>
            <a:chOff x="5915226" y="2293734"/>
            <a:chExt cx="2305622" cy="3258323"/>
          </a:xfrm>
        </p:grpSpPr>
        <p:sp>
          <p:nvSpPr>
            <p:cNvPr id="10" name="Rektangel 9"/>
            <p:cNvSpPr/>
            <p:nvPr/>
          </p:nvSpPr>
          <p:spPr>
            <a:xfrm>
              <a:off x="5915226" y="2293734"/>
              <a:ext cx="2305622" cy="3258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kstSylinder 5"/>
            <p:cNvSpPr txBox="1"/>
            <p:nvPr/>
          </p:nvSpPr>
          <p:spPr>
            <a:xfrm>
              <a:off x="6004925" y="4239197"/>
              <a:ext cx="2185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Energikommissionen</a:t>
              </a:r>
              <a:endParaRPr lang="en-GB" dirty="0"/>
            </a:p>
          </p:txBody>
        </p:sp>
        <p:pic>
          <p:nvPicPr>
            <p:cNvPr id="1026" name="Picture 2" descr="http://www.energikommissionen.se/app/themes/energikommissionen/dist/images/energikommissionen-logo-2.pn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14" y="2589851"/>
              <a:ext cx="1630446" cy="94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3"/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43362" y="2979369"/>
            <a:ext cx="2305622" cy="3258323"/>
          </a:xfrm>
          <a:prstGeom prst="rect">
            <a:avLst/>
          </a:prstGeom>
          <a:effectLst>
            <a:outerShdw blurRad="222250" sx="102000" sy="102000" algn="ctr" rotWithShape="0">
              <a:prstClr val="black">
                <a:alpha val="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4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Space heating energy </a:t>
            </a:r>
            <a:r>
              <a:rPr lang="en-GB" sz="4000" dirty="0" smtClean="0"/>
              <a:t>intensity in </a:t>
            </a:r>
            <a:r>
              <a:rPr lang="en-GB" sz="4000" dirty="0"/>
              <a:t>Nordic buildings</a:t>
            </a:r>
          </a:p>
        </p:txBody>
      </p:sp>
      <p:sp>
        <p:nvSpPr>
          <p:cNvPr id="2" name="Rektangel 1"/>
          <p:cNvSpPr/>
          <p:nvPr/>
        </p:nvSpPr>
        <p:spPr>
          <a:xfrm>
            <a:off x="723685" y="3058179"/>
            <a:ext cx="4466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/>
              <a:t>kWh/m</a:t>
            </a:r>
            <a:r>
              <a:rPr lang="en-GB" sz="2800" baseline="30000" dirty="0" smtClean="0"/>
              <a:t>2</a:t>
            </a:r>
            <a:r>
              <a:rPr lang="en-GB" sz="2800" dirty="0" smtClean="0"/>
              <a:t> in 2013</a:t>
            </a:r>
          </a:p>
        </p:txBody>
      </p:sp>
      <p:sp>
        <p:nvSpPr>
          <p:cNvPr id="6" name="Rektangel 5"/>
          <p:cNvSpPr/>
          <p:nvPr/>
        </p:nvSpPr>
        <p:spPr>
          <a:xfrm>
            <a:off x="1740525" y="1516201"/>
            <a:ext cx="24256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500" dirty="0" smtClean="0"/>
              <a:t>126</a:t>
            </a:r>
            <a:endParaRPr lang="en-GB" sz="11500" baseline="30000" dirty="0"/>
          </a:p>
        </p:txBody>
      </p:sp>
      <p:sp>
        <p:nvSpPr>
          <p:cNvPr id="7" name="Rektangel 6"/>
          <p:cNvSpPr/>
          <p:nvPr/>
        </p:nvSpPr>
        <p:spPr>
          <a:xfrm>
            <a:off x="6861068" y="3058179"/>
            <a:ext cx="33203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/>
              <a:t>annual </a:t>
            </a:r>
            <a:r>
              <a:rPr lang="en-GB" sz="2800" dirty="0" smtClean="0"/>
              <a:t>improvement,</a:t>
            </a:r>
          </a:p>
          <a:p>
            <a:pPr algn="ctr"/>
            <a:r>
              <a:rPr lang="en-GB" sz="2800" dirty="0" smtClean="0"/>
              <a:t>1990-2013</a:t>
            </a:r>
            <a:endParaRPr lang="en-GB" sz="2800" dirty="0"/>
          </a:p>
        </p:txBody>
      </p:sp>
      <p:sp>
        <p:nvSpPr>
          <p:cNvPr id="8" name="Rektangel 7"/>
          <p:cNvSpPr/>
          <p:nvPr/>
        </p:nvSpPr>
        <p:spPr>
          <a:xfrm>
            <a:off x="6968565" y="1516201"/>
            <a:ext cx="310533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500" dirty="0"/>
              <a:t>0.8%</a:t>
            </a:r>
          </a:p>
        </p:txBody>
      </p:sp>
      <p:grpSp>
        <p:nvGrpSpPr>
          <p:cNvPr id="9" name="Gruppe 8"/>
          <p:cNvGrpSpPr/>
          <p:nvPr/>
        </p:nvGrpSpPr>
        <p:grpSpPr>
          <a:xfrm>
            <a:off x="723685" y="4029653"/>
            <a:ext cx="9457716" cy="2496085"/>
            <a:chOff x="723685" y="4029653"/>
            <a:chExt cx="9457716" cy="2496085"/>
          </a:xfrm>
        </p:grpSpPr>
        <p:sp>
          <p:nvSpPr>
            <p:cNvPr id="11" name="Rektangel 10"/>
            <p:cNvSpPr/>
            <p:nvPr/>
          </p:nvSpPr>
          <p:spPr>
            <a:xfrm>
              <a:off x="723685" y="5571631"/>
              <a:ext cx="44660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 smtClean="0"/>
                <a:t>kWh/m</a:t>
              </a:r>
              <a:r>
                <a:rPr lang="en-GB" sz="2800" baseline="30000" dirty="0" smtClean="0"/>
                <a:t>2</a:t>
              </a:r>
              <a:r>
                <a:rPr lang="en-GB" sz="2800" dirty="0" smtClean="0"/>
                <a:t> in 2015</a:t>
              </a:r>
            </a:p>
          </p:txBody>
        </p:sp>
        <p:sp>
          <p:nvSpPr>
            <p:cNvPr id="12" name="Rektangel 11"/>
            <p:cNvSpPr/>
            <p:nvPr/>
          </p:nvSpPr>
          <p:spPr>
            <a:xfrm>
              <a:off x="2114024" y="4029653"/>
              <a:ext cx="1678665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1500" dirty="0" smtClean="0"/>
                <a:t>60</a:t>
              </a:r>
              <a:endParaRPr lang="en-GB" sz="11500" baseline="30000" dirty="0"/>
            </a:p>
          </p:txBody>
        </p:sp>
        <p:sp>
          <p:nvSpPr>
            <p:cNvPr id="15" name="Rektangel 14"/>
            <p:cNvSpPr/>
            <p:nvPr/>
          </p:nvSpPr>
          <p:spPr>
            <a:xfrm>
              <a:off x="6861068" y="5571631"/>
              <a:ext cx="332033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dirty="0"/>
                <a:t>annual </a:t>
              </a:r>
              <a:r>
                <a:rPr lang="en-GB" sz="2800" dirty="0" smtClean="0"/>
                <a:t>improvement,</a:t>
              </a:r>
            </a:p>
            <a:p>
              <a:pPr algn="ctr"/>
              <a:r>
                <a:rPr lang="en-GB" sz="2800" dirty="0" smtClean="0"/>
                <a:t>2013-2050</a:t>
              </a:r>
              <a:endParaRPr lang="en-GB" sz="2800" dirty="0"/>
            </a:p>
          </p:txBody>
        </p:sp>
        <p:sp>
          <p:nvSpPr>
            <p:cNvPr id="16" name="Rektangel 15"/>
            <p:cNvSpPr/>
            <p:nvPr/>
          </p:nvSpPr>
          <p:spPr>
            <a:xfrm>
              <a:off x="6968564" y="4029653"/>
              <a:ext cx="3105337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1500" dirty="0" smtClean="0"/>
                <a:t>2.2%</a:t>
              </a:r>
              <a:endParaRPr lang="en-GB" sz="1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66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1" y="-958527"/>
            <a:ext cx="10499789" cy="93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Decoupling transport activity from emissions</a:t>
            </a:r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1" y="1690688"/>
            <a:ext cx="12420601" cy="4380331"/>
          </a:xfrm>
        </p:spPr>
      </p:pic>
    </p:spTree>
    <p:extLst>
      <p:ext uri="{BB962C8B-B14F-4D97-AF65-F5344CB8AC3E}">
        <p14:creationId xmlns:p14="http://schemas.microsoft.com/office/powerpoint/2010/main" val="63470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Rapid electrification of transport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idx="1"/>
          </p:nvPr>
        </p:nvSpPr>
        <p:spPr>
          <a:xfrm>
            <a:off x="838200" y="1679349"/>
            <a:ext cx="10515600" cy="60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Nordic stock of cars and light commercial vehicles in the CNS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11482" r="68137" b="34561"/>
          <a:stretch/>
        </p:blipFill>
        <p:spPr>
          <a:xfrm>
            <a:off x="609600" y="2569029"/>
            <a:ext cx="3381829" cy="275771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65723" r="58114" b="3464"/>
          <a:stretch/>
        </p:blipFill>
        <p:spPr>
          <a:xfrm>
            <a:off x="609600" y="5355772"/>
            <a:ext cx="3751943" cy="135921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86" y="-3020334"/>
            <a:ext cx="7462483" cy="6858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11482" r="37143" b="34561"/>
          <a:stretch/>
        </p:blipFill>
        <p:spPr>
          <a:xfrm>
            <a:off x="4470400" y="2569029"/>
            <a:ext cx="3410858" cy="275771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1" t="11482" r="6381" b="34561"/>
          <a:stretch/>
        </p:blipFill>
        <p:spPr>
          <a:xfrm>
            <a:off x="8026400" y="2569029"/>
            <a:ext cx="3693886" cy="27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 smtClean="0"/>
              <a:t>Three </a:t>
            </a:r>
            <a:r>
              <a:rPr lang="nb-NO" sz="4800" dirty="0" err="1" smtClean="0"/>
              <a:t>strategic</a:t>
            </a:r>
            <a:r>
              <a:rPr lang="nb-NO" sz="4800" dirty="0" smtClean="0"/>
              <a:t> </a:t>
            </a:r>
            <a:r>
              <a:rPr lang="nb-NO" sz="4800" dirty="0" err="1" smtClean="0"/>
              <a:t>actions</a:t>
            </a:r>
            <a:endParaRPr lang="en-GB" sz="4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85000"/>
                  </a:schemeClr>
                </a:solidFill>
              </a:rPr>
              <a:t>Incentivise and plan for a more distributed, interconnected and flexible energy </a:t>
            </a:r>
            <a:r>
              <a:rPr lang="en-GB" sz="3600" dirty="0" smtClean="0">
                <a:solidFill>
                  <a:schemeClr val="bg1">
                    <a:lumMod val="85000"/>
                  </a:schemeClr>
                </a:solidFill>
              </a:rPr>
              <a:t>system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1400" dirty="0" smtClean="0"/>
              <a:t> </a:t>
            </a:r>
            <a:endParaRPr lang="en-GB" sz="14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85000"/>
                  </a:schemeClr>
                </a:solidFill>
              </a:rPr>
              <a:t>Tap into the positive momentum of cities in transport and </a:t>
            </a:r>
            <a:r>
              <a:rPr lang="en-GB" sz="3600" dirty="0" smtClean="0">
                <a:solidFill>
                  <a:schemeClr val="bg1">
                    <a:lumMod val="85000"/>
                  </a:schemeClr>
                </a:solidFill>
              </a:rPr>
              <a:t>buildings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GB" sz="1400" dirty="0">
              <a:solidFill>
                <a:schemeClr val="bg1">
                  <a:lumMod val="8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3600" dirty="0" smtClean="0"/>
              <a:t>Ramp </a:t>
            </a:r>
            <a:r>
              <a:rPr lang="en-GB" sz="3600" dirty="0"/>
              <a:t>up decarbonisation of long-distance transport and the industrial </a:t>
            </a:r>
            <a:r>
              <a:rPr lang="en-GB" sz="3600" dirty="0" smtClean="0"/>
              <a:t>sector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840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1" y="1216915"/>
            <a:ext cx="5439213" cy="5068094"/>
          </a:xfrm>
          <a:prstGeom prst="rect">
            <a:avLst/>
          </a:prstGeom>
        </p:spPr>
      </p:pic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Long-distance transport</a:t>
            </a:r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75" y="1216915"/>
            <a:ext cx="5946064" cy="471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0678" y="1842442"/>
            <a:ext cx="5516206" cy="2342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13800" dirty="0" smtClean="0"/>
              <a:t>15%</a:t>
            </a:r>
            <a:endParaRPr lang="en-GB" sz="13800" dirty="0"/>
          </a:p>
        </p:txBody>
      </p:sp>
      <p:sp>
        <p:nvSpPr>
          <p:cNvPr id="4" name="Rektangel 3"/>
          <p:cNvSpPr/>
          <p:nvPr/>
        </p:nvSpPr>
        <p:spPr>
          <a:xfrm>
            <a:off x="1599858" y="3491984"/>
            <a:ext cx="313784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/>
              <a:t>import </a:t>
            </a:r>
            <a:r>
              <a:rPr lang="en-GB" sz="2800" dirty="0" smtClean="0"/>
              <a:t>dependency</a:t>
            </a:r>
          </a:p>
          <a:p>
            <a:pPr algn="ctr"/>
            <a:r>
              <a:rPr lang="en-GB" sz="2800" dirty="0" smtClean="0"/>
              <a:t>for </a:t>
            </a:r>
            <a:r>
              <a:rPr lang="en-GB" sz="2800" dirty="0"/>
              <a:t>biomass in 2050</a:t>
            </a:r>
            <a:r>
              <a:rPr lang="en-GB" sz="2800" dirty="0" smtClean="0"/>
              <a:t>,</a:t>
            </a:r>
          </a:p>
          <a:p>
            <a:pPr algn="ctr"/>
            <a:r>
              <a:rPr lang="en-GB" sz="2800" dirty="0" smtClean="0"/>
              <a:t>up </a:t>
            </a:r>
            <a:r>
              <a:rPr lang="en-GB" sz="2800" dirty="0"/>
              <a:t>from 8% in 2013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2275"/>
            <a:ext cx="6016441" cy="58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4" y="0"/>
            <a:ext cx="10934311" cy="6858000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title" idx="4294967295"/>
          </p:nvPr>
        </p:nvSpPr>
        <p:spPr>
          <a:xfrm>
            <a:off x="3536727" y="62132"/>
            <a:ext cx="8001000" cy="528637"/>
          </a:xfrm>
        </p:spPr>
        <p:txBody>
          <a:bodyPr>
            <a:normAutofit/>
          </a:bodyPr>
          <a:lstStyle/>
          <a:p>
            <a:r>
              <a:rPr lang="en-GB" sz="2000" dirty="0"/>
              <a:t>Visualisation of Nordic CO</a:t>
            </a:r>
            <a:r>
              <a:rPr lang="en-GB" sz="2000" baseline="-25000" dirty="0"/>
              <a:t>2</a:t>
            </a:r>
            <a:r>
              <a:rPr lang="en-GB" sz="2000" dirty="0"/>
              <a:t> emissions, 2013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" y="0"/>
            <a:ext cx="10931987" cy="6858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" y="0"/>
            <a:ext cx="10931987" cy="6858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" y="0"/>
            <a:ext cx="10931987" cy="6858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" y="0"/>
            <a:ext cx="10931987" cy="685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" y="0"/>
            <a:ext cx="10931987" cy="6858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" y="0"/>
            <a:ext cx="10931987" cy="6858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" y="0"/>
            <a:ext cx="10931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CCS critical in industry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idx="1"/>
          </p:nvPr>
        </p:nvSpPr>
        <p:spPr>
          <a:xfrm>
            <a:off x="838200" y="1679349"/>
            <a:ext cx="10515600" cy="60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Nordic industrial emissions in 2050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84" y="-1162050"/>
            <a:ext cx="10391132" cy="919269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9" y="2837284"/>
            <a:ext cx="5070616" cy="3258716"/>
          </a:xfrm>
          <a:prstGeom prst="rect">
            <a:avLst/>
          </a:prstGeom>
        </p:spPr>
      </p:pic>
      <p:sp>
        <p:nvSpPr>
          <p:cNvPr id="7" name="Plassholder for innhold 13"/>
          <p:cNvSpPr txBox="1">
            <a:spLocks/>
          </p:cNvSpPr>
          <p:nvPr/>
        </p:nvSpPr>
        <p:spPr>
          <a:xfrm>
            <a:off x="633245" y="4485580"/>
            <a:ext cx="1200150" cy="605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3600" dirty="0"/>
              <a:t>T</a:t>
            </a:r>
            <a:r>
              <a:rPr lang="en-GB" sz="3600" dirty="0" smtClean="0"/>
              <a:t>otal</a:t>
            </a:r>
            <a:endParaRPr lang="en-GB" sz="3600" dirty="0"/>
          </a:p>
        </p:txBody>
      </p:sp>
      <p:sp>
        <p:nvSpPr>
          <p:cNvPr id="8" name="Plassholder for innhold 13"/>
          <p:cNvSpPr txBox="1">
            <a:spLocks/>
          </p:cNvSpPr>
          <p:nvPr/>
        </p:nvSpPr>
        <p:spPr>
          <a:xfrm>
            <a:off x="-281155" y="5037804"/>
            <a:ext cx="2114550" cy="605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2400" dirty="0" smtClean="0"/>
              <a:t>20 Mt CO</a:t>
            </a:r>
            <a:r>
              <a:rPr lang="en-GB" sz="2400" baseline="-25000" dirty="0" smtClean="0"/>
              <a:t>2</a:t>
            </a:r>
            <a:endParaRPr lang="en-GB" sz="2400" baseline="-25000" dirty="0"/>
          </a:p>
        </p:txBody>
      </p:sp>
      <p:sp>
        <p:nvSpPr>
          <p:cNvPr id="9" name="Plassholder for innhold 13"/>
          <p:cNvSpPr txBox="1">
            <a:spLocks/>
          </p:cNvSpPr>
          <p:nvPr/>
        </p:nvSpPr>
        <p:spPr>
          <a:xfrm>
            <a:off x="6443495" y="4485580"/>
            <a:ext cx="2114550" cy="605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dirty="0" smtClean="0"/>
              <a:t>Captured</a:t>
            </a:r>
            <a:endParaRPr lang="en-GB" sz="3600" dirty="0"/>
          </a:p>
        </p:txBody>
      </p:sp>
      <p:sp>
        <p:nvSpPr>
          <p:cNvPr id="10" name="Plassholder for innhold 13"/>
          <p:cNvSpPr txBox="1">
            <a:spLocks/>
          </p:cNvSpPr>
          <p:nvPr/>
        </p:nvSpPr>
        <p:spPr>
          <a:xfrm>
            <a:off x="6443495" y="5037804"/>
            <a:ext cx="2114550" cy="605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7</a:t>
            </a:r>
            <a:r>
              <a:rPr lang="en-GB" sz="2400" dirty="0" smtClean="0"/>
              <a:t> Mt CO</a:t>
            </a:r>
            <a:r>
              <a:rPr lang="en-GB" sz="2400" baseline="-25000" dirty="0" smtClean="0"/>
              <a:t>2</a:t>
            </a:r>
            <a:endParaRPr lang="en-GB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09135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 smtClean="0"/>
              <a:t>Three </a:t>
            </a:r>
            <a:r>
              <a:rPr lang="nb-NO" sz="4800" dirty="0" err="1" smtClean="0"/>
              <a:t>strategic</a:t>
            </a:r>
            <a:r>
              <a:rPr lang="nb-NO" sz="4800" dirty="0" smtClean="0"/>
              <a:t> </a:t>
            </a:r>
            <a:r>
              <a:rPr lang="nb-NO" sz="4800" dirty="0" err="1" smtClean="0"/>
              <a:t>actions</a:t>
            </a:r>
            <a:endParaRPr lang="en-GB" sz="4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GB" sz="3600" dirty="0"/>
              <a:t>Incentivise and plan for a more distributed, interconnected and flexible energy </a:t>
            </a:r>
            <a:r>
              <a:rPr lang="en-GB" sz="3600" dirty="0" smtClean="0"/>
              <a:t>system</a:t>
            </a:r>
            <a:br>
              <a:rPr lang="en-GB" sz="3600" dirty="0" smtClean="0"/>
            </a:br>
            <a:r>
              <a:rPr lang="en-GB" sz="1400" dirty="0" smtClean="0"/>
              <a:t> </a:t>
            </a:r>
            <a:endParaRPr lang="en-GB" sz="14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Tap into the positive momentum of cities in transport and </a:t>
            </a:r>
            <a:r>
              <a:rPr lang="en-GB" sz="3600" dirty="0" smtClean="0"/>
              <a:t>buildings</a:t>
            </a:r>
            <a:br>
              <a:rPr lang="en-GB" sz="3600" dirty="0" smtClean="0"/>
            </a:br>
            <a:r>
              <a:rPr lang="en-GB" sz="1600" dirty="0" smtClean="0"/>
              <a:t> </a:t>
            </a:r>
            <a:endParaRPr lang="en-GB" sz="14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 smtClean="0"/>
              <a:t>Ramp </a:t>
            </a:r>
            <a:r>
              <a:rPr lang="en-GB" sz="3600" dirty="0"/>
              <a:t>up decarbonisation of long-distance transport and the industrial </a:t>
            </a:r>
            <a:r>
              <a:rPr lang="en-GB" sz="3600" dirty="0" smtClean="0"/>
              <a:t>sector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480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1301114"/>
            <a:ext cx="10621945" cy="48329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Global and Nordic scenarios in CO</a:t>
            </a:r>
            <a:r>
              <a:rPr lang="en-GB" baseline="-25000" dirty="0"/>
              <a:t>2</a:t>
            </a:r>
            <a:r>
              <a:rPr lang="en-GB" dirty="0"/>
              <a:t> emissions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6267450"/>
            <a:ext cx="10515600" cy="366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In the Carbon-Neutral Scenario (CNS), Nordic CO</a:t>
            </a:r>
            <a:r>
              <a:rPr lang="en-GB" sz="1800" baseline="-25000" dirty="0"/>
              <a:t>2</a:t>
            </a:r>
            <a:r>
              <a:rPr lang="en-GB" sz="1800" dirty="0"/>
              <a:t> emissions drop by 85% in 2050 compared with 1990 levels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1301114"/>
            <a:ext cx="10621945" cy="483298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1301114"/>
            <a:ext cx="10621945" cy="483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2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644054" y="1122363"/>
            <a:ext cx="5644056" cy="238760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Thank you</a:t>
            </a:r>
            <a:endParaRPr lang="en-GB" sz="36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644054" y="3602037"/>
            <a:ext cx="5644056" cy="1915893"/>
          </a:xfrm>
        </p:spPr>
        <p:txBody>
          <a:bodyPr>
            <a:noAutofit/>
          </a:bodyPr>
          <a:lstStyle/>
          <a:p>
            <a:pPr algn="l"/>
            <a:endParaRPr lang="nb-NO" sz="2200" dirty="0" smtClean="0"/>
          </a:p>
          <a:p>
            <a:pPr algn="l"/>
            <a:endParaRPr lang="nb-NO" sz="2200" dirty="0"/>
          </a:p>
          <a:p>
            <a:pPr algn="l"/>
            <a:r>
              <a:rPr lang="nb-NO" sz="2200" dirty="0" smtClean="0"/>
              <a:t>www.NordicETP.org</a:t>
            </a:r>
          </a:p>
          <a:p>
            <a:pPr marL="342900" indent="-342900" algn="l">
              <a:buFontTx/>
              <a:buChar char="-"/>
            </a:pPr>
            <a:r>
              <a:rPr lang="en-GB" sz="2200" dirty="0" smtClean="0"/>
              <a:t>Download </a:t>
            </a:r>
            <a:r>
              <a:rPr lang="en-GB" sz="2200" dirty="0"/>
              <a:t>figures, data and </a:t>
            </a:r>
            <a:r>
              <a:rPr lang="en-GB" sz="2200" dirty="0" smtClean="0"/>
              <a:t>slides</a:t>
            </a:r>
          </a:p>
          <a:p>
            <a:pPr marL="342900" indent="-342900" algn="l">
              <a:buFontTx/>
              <a:buChar char="-"/>
            </a:pPr>
            <a:r>
              <a:rPr lang="en-GB" sz="2200" dirty="0" smtClean="0"/>
              <a:t>Order </a:t>
            </a:r>
            <a:r>
              <a:rPr lang="en-GB" sz="2200" dirty="0"/>
              <a:t>a free hard copy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8" y="262266"/>
            <a:ext cx="4778146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924050"/>
            <a:ext cx="11111867" cy="501700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924050"/>
            <a:ext cx="11111867" cy="5017008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30 years ahead on electricity decarbonisation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Global carbon intensity of electricity (gCO</a:t>
            </a:r>
            <a:r>
              <a:rPr lang="en-GB" sz="2400" baseline="-25000" dirty="0"/>
              <a:t>2</a:t>
            </a:r>
            <a:r>
              <a:rPr lang="en-GB" sz="2400" dirty="0"/>
              <a:t>/kWh)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924050"/>
            <a:ext cx="11111867" cy="5017008"/>
          </a:xfrm>
          <a:prstGeom prst="rect">
            <a:avLst/>
          </a:prstGeom>
        </p:spPr>
      </p:pic>
      <p:grpSp>
        <p:nvGrpSpPr>
          <p:cNvPr id="9" name="Gruppe 8"/>
          <p:cNvGrpSpPr/>
          <p:nvPr/>
        </p:nvGrpSpPr>
        <p:grpSpPr>
          <a:xfrm>
            <a:off x="1505755" y="4086627"/>
            <a:ext cx="2534926" cy="1970952"/>
            <a:chOff x="6372200" y="3895328"/>
            <a:chExt cx="2086000" cy="1621904"/>
          </a:xfrm>
        </p:grpSpPr>
        <p:sp>
          <p:nvSpPr>
            <p:cNvPr id="10" name="Rektangel 9"/>
            <p:cNvSpPr/>
            <p:nvPr/>
          </p:nvSpPr>
          <p:spPr>
            <a:xfrm>
              <a:off x="6372200" y="3895328"/>
              <a:ext cx="2086000" cy="1621904"/>
            </a:xfrm>
            <a:prstGeom prst="rect">
              <a:avLst/>
            </a:prstGeom>
            <a:solidFill>
              <a:srgbClr val="F0F0E8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Bild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0" t="41891" r="63137" b="22921"/>
            <a:stretch/>
          </p:blipFill>
          <p:spPr>
            <a:xfrm>
              <a:off x="6516216" y="4149080"/>
              <a:ext cx="1800200" cy="1080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11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3" y="1825626"/>
            <a:ext cx="10542812" cy="5387376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20 years ahead on decoupling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Nordic GDP, </a:t>
            </a:r>
            <a:r>
              <a:rPr lang="nb-NO" sz="2400" dirty="0" err="1"/>
              <a:t>energy</a:t>
            </a:r>
            <a:r>
              <a:rPr lang="nb-NO" sz="2400" dirty="0"/>
              <a:t> </a:t>
            </a:r>
            <a:r>
              <a:rPr lang="nb-NO" sz="2400" dirty="0" err="1"/>
              <a:t>demand</a:t>
            </a:r>
            <a:r>
              <a:rPr lang="nb-NO" sz="2400" dirty="0"/>
              <a:t> and CO</a:t>
            </a:r>
            <a:r>
              <a:rPr lang="nb-NO" sz="2400" baseline="-25000" dirty="0"/>
              <a:t>2</a:t>
            </a:r>
            <a:r>
              <a:rPr lang="nb-NO" sz="2400" dirty="0"/>
              <a:t> </a:t>
            </a:r>
            <a:r>
              <a:rPr lang="nb-NO" sz="2400" dirty="0" err="1"/>
              <a:t>emissions</a:t>
            </a:r>
            <a:r>
              <a:rPr lang="nb-NO" sz="2400" dirty="0"/>
              <a:t> (</a:t>
            </a:r>
            <a:r>
              <a:rPr lang="nb-NO" sz="2400" dirty="0" err="1"/>
              <a:t>indexed</a:t>
            </a:r>
            <a:r>
              <a:rPr lang="nb-NO" sz="2400" dirty="0"/>
              <a:t>)</a:t>
            </a:r>
            <a:endParaRPr lang="en-GB" sz="2400" dirty="0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3" y="1825626"/>
            <a:ext cx="10542812" cy="5387376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3" y="1825625"/>
            <a:ext cx="10542812" cy="53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 smtClean="0"/>
              <a:t>Three </a:t>
            </a:r>
            <a:r>
              <a:rPr lang="nb-NO" sz="4800" dirty="0" err="1" smtClean="0"/>
              <a:t>strategic</a:t>
            </a:r>
            <a:r>
              <a:rPr lang="nb-NO" sz="4800" dirty="0" smtClean="0"/>
              <a:t> </a:t>
            </a:r>
            <a:r>
              <a:rPr lang="nb-NO" sz="4800" dirty="0" err="1" smtClean="0"/>
              <a:t>actions</a:t>
            </a:r>
            <a:endParaRPr lang="en-GB" sz="4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GB" sz="3600" dirty="0"/>
              <a:t>Incentivise and plan for a more distributed, interconnected and flexible energy </a:t>
            </a:r>
            <a:r>
              <a:rPr lang="en-GB" sz="3600" dirty="0" smtClean="0"/>
              <a:t>system</a:t>
            </a:r>
            <a:br>
              <a:rPr lang="en-GB" sz="3600" dirty="0" smtClean="0"/>
            </a:br>
            <a:r>
              <a:rPr lang="en-GB" sz="1400" dirty="0" smtClean="0"/>
              <a:t> </a:t>
            </a:r>
            <a:endParaRPr lang="en-GB" sz="14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Tap into the positive momentum of cities in transport and </a:t>
            </a:r>
            <a:r>
              <a:rPr lang="en-GB" sz="3600" dirty="0" smtClean="0"/>
              <a:t>buildings</a:t>
            </a:r>
            <a:br>
              <a:rPr lang="en-GB" sz="3600" dirty="0" smtClean="0"/>
            </a:br>
            <a:r>
              <a:rPr lang="en-GB" sz="1600" dirty="0" smtClean="0"/>
              <a:t> </a:t>
            </a:r>
            <a:endParaRPr lang="en-GB" sz="14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 smtClean="0"/>
              <a:t>Ramp </a:t>
            </a:r>
            <a:r>
              <a:rPr lang="en-GB" sz="3600" dirty="0"/>
              <a:t>up decarbonisation of long-distance transport and the industrial </a:t>
            </a:r>
            <a:r>
              <a:rPr lang="en-GB" sz="3600" dirty="0" smtClean="0"/>
              <a:t>sector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013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9" y="0"/>
            <a:ext cx="10929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4" y="0"/>
            <a:ext cx="10934311" cy="6858000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title" idx="4294967295"/>
          </p:nvPr>
        </p:nvSpPr>
        <p:spPr>
          <a:xfrm>
            <a:off x="3689127" y="119282"/>
            <a:ext cx="8001000" cy="528637"/>
          </a:xfrm>
        </p:spPr>
        <p:txBody>
          <a:bodyPr>
            <a:normAutofit/>
          </a:bodyPr>
          <a:lstStyle/>
          <a:p>
            <a:r>
              <a:rPr lang="en-GB" sz="2000" dirty="0"/>
              <a:t>Visualisation of Nordic CO</a:t>
            </a:r>
            <a:r>
              <a:rPr lang="en-GB" sz="2000" baseline="-25000" dirty="0"/>
              <a:t>2</a:t>
            </a:r>
            <a:r>
              <a:rPr lang="en-GB" sz="2000" dirty="0"/>
              <a:t> emissions, 2013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" y="0"/>
            <a:ext cx="10931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DocumentType xmlns="3add94c3-8062-4b70-9a59-13340ba76e52">Documentation</arDocumentTyp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54E8C99FC25F4C867BF647DF7E3D2A" ma:contentTypeVersion="3" ma:contentTypeDescription="Create a new document." ma:contentTypeScope="" ma:versionID="a8eb58ed303a4d89163708d7d5793ace">
  <xsd:schema xmlns:xsd="http://www.w3.org/2001/XMLSchema" xmlns:xs="http://www.w3.org/2001/XMLSchema" xmlns:p="http://schemas.microsoft.com/office/2006/metadata/properties" xmlns:ns2="3add94c3-8062-4b70-9a59-13340ba76e52" xmlns:ns3="e6403309-9186-4771-922d-2734179bf76e" targetNamespace="http://schemas.microsoft.com/office/2006/metadata/properties" ma:root="true" ma:fieldsID="4358ef51e038d9d1126b93636fab1b5e" ns2:_="" ns3:_="">
    <xsd:import namespace="3add94c3-8062-4b70-9a59-13340ba76e52"/>
    <xsd:import namespace="e6403309-9186-4771-922d-2734179bf76e"/>
    <xsd:element name="properties">
      <xsd:complexType>
        <xsd:sequence>
          <xsd:element name="documentManagement">
            <xsd:complexType>
              <xsd:all>
                <xsd:element ref="ns2:arDocumentTyp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d94c3-8062-4b70-9a59-13340ba76e52" elementFormDefault="qualified">
    <xsd:import namespace="http://schemas.microsoft.com/office/2006/documentManagement/types"/>
    <xsd:import namespace="http://schemas.microsoft.com/office/infopath/2007/PartnerControls"/>
    <xsd:element name="arDocumentType" ma:index="8" nillable="true" ma:displayName="Document Type" ma:default="Documentation" ma:format="Dropdown" ma:internalName="arDocumentType">
      <xsd:simpleType>
        <xsd:restriction base="dms:Choice">
          <xsd:enumeration value="Document template"/>
          <xsd:enumeration value="Economy"/>
          <xsd:enumeration value="How to"/>
          <xsd:enumeration value="Information"/>
          <xsd:enumeration value="Meeting document"/>
          <xsd:enumeration value="Project administration"/>
          <xsd:enumeration value="Report"/>
          <xsd:enumeration value="Technical document"/>
          <xsd:enumeration value="Document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03309-9186-4771-922d-2734179bf76e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8A44EE-F8AE-44AC-AB97-D236A05AA954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3add94c3-8062-4b70-9a59-13340ba76e52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e6403309-9186-4771-922d-2734179bf76e"/>
  </ds:schemaRefs>
</ds:datastoreItem>
</file>

<file path=customXml/itemProps2.xml><?xml version="1.0" encoding="utf-8"?>
<ds:datastoreItem xmlns:ds="http://schemas.openxmlformats.org/officeDocument/2006/customXml" ds:itemID="{5EB1DAA6-8E21-419F-B880-2C98891427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5C99CC-905C-4BE2-B1C1-3D84AD8CC6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dd94c3-8062-4b70-9a59-13340ba76e52"/>
    <ds:schemaRef ds:uri="e6403309-9186-4771-922d-2734179bf7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4877</TotalTime>
  <Words>790</Words>
  <Application>Microsoft Office PowerPoint</Application>
  <PresentationFormat>Widescreen</PresentationFormat>
  <Paragraphs>127</Paragraphs>
  <Slides>40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Office-tema</vt:lpstr>
      <vt:lpstr>Presentation of key results</vt:lpstr>
      <vt:lpstr>PowerPoint-presentasjon</vt:lpstr>
      <vt:lpstr>Bridging global and national analyses</vt:lpstr>
      <vt:lpstr>Global and Nordic scenarios in CO2 emissions</vt:lpstr>
      <vt:lpstr>30 years ahead on electricity decarbonisation</vt:lpstr>
      <vt:lpstr>20 years ahead on decoupling</vt:lpstr>
      <vt:lpstr>Three strategic actions</vt:lpstr>
      <vt:lpstr>PowerPoint-presentasjon</vt:lpstr>
      <vt:lpstr>Visualisation of Nordic CO2 emissions, 2013</vt:lpstr>
      <vt:lpstr>PowerPoint-presentasjon</vt:lpstr>
      <vt:lpstr>Demand sectors most challenging</vt:lpstr>
      <vt:lpstr>Transforming the energy system</vt:lpstr>
      <vt:lpstr>Early nuclear phase-out increases emissions</vt:lpstr>
      <vt:lpstr>PowerPoint-presentasjon</vt:lpstr>
      <vt:lpstr>Three strategic actions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Electricity trade</vt:lpstr>
      <vt:lpstr>PowerPoint-presentasjon</vt:lpstr>
      <vt:lpstr>Three strategic actions</vt:lpstr>
      <vt:lpstr>PowerPoint-presentasjon</vt:lpstr>
      <vt:lpstr>Space heating energy intensity in Nordic buildings</vt:lpstr>
      <vt:lpstr>PowerPoint-presentasjon</vt:lpstr>
      <vt:lpstr>Decoupling transport activity from emissions</vt:lpstr>
      <vt:lpstr>Rapid electrification of transport</vt:lpstr>
      <vt:lpstr>Three strategic actions</vt:lpstr>
      <vt:lpstr>Long-distance transport</vt:lpstr>
      <vt:lpstr>PowerPoint-presentasjon</vt:lpstr>
      <vt:lpstr>Visualisation of Nordic CO2 emissions, 2013</vt:lpstr>
      <vt:lpstr>CCS critical in industry</vt:lpstr>
      <vt:lpstr>Three strategic actions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Benjamin Smith</dc:creator>
  <cp:lastModifiedBy>Benjamin Smith</cp:lastModifiedBy>
  <cp:revision>137</cp:revision>
  <cp:lastPrinted>2016-05-19T07:46:07Z</cp:lastPrinted>
  <dcterms:created xsi:type="dcterms:W3CDTF">2015-12-07T17:35:28Z</dcterms:created>
  <dcterms:modified xsi:type="dcterms:W3CDTF">2016-07-02T14:51:17Z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0x0101001454E8C99FC25F4C867BF647DF7E3D2A</vt:lpwstr>
  </property>
</Properties>
</file>