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
  </p:notesMasterIdLst>
  <p:sldIdLst>
    <p:sldId id="256" r:id="rId2"/>
    <p:sldId id="287" r:id="rId3"/>
    <p:sldId id="285" r:id="rId4"/>
    <p:sldId id="290" r:id="rId5"/>
    <p:sldId id="289" r:id="rId6"/>
    <p:sldId id="293" r:id="rId7"/>
    <p:sldId id="291" r:id="rId8"/>
    <p:sldId id="292" r:id="rId9"/>
    <p:sldId id="295" r:id="rId10"/>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96283" autoAdjust="0"/>
  </p:normalViewPr>
  <p:slideViewPr>
    <p:cSldViewPr>
      <p:cViewPr varScale="1">
        <p:scale>
          <a:sx n="125" d="100"/>
          <a:sy n="125" d="100"/>
        </p:scale>
        <p:origin x="90"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100" d="100"/>
          <a:sy n="100" d="100"/>
        </p:scale>
        <p:origin x="259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CC9AA6-5B3D-47AC-91DF-EE0B67263A1D}" type="datetimeFigureOut">
              <a:rPr lang="nb-NO" smtClean="0"/>
              <a:pPr/>
              <a:t>15.05.2017</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50BFDD-15B8-416D-A94D-0E32677134E6}" type="slidenum">
              <a:rPr lang="nb-NO" smtClean="0"/>
              <a:pPr/>
              <a:t>‹#›</a:t>
            </a:fld>
            <a:endParaRPr lang="nb-NO"/>
          </a:p>
        </p:txBody>
      </p:sp>
    </p:spTree>
    <p:extLst>
      <p:ext uri="{BB962C8B-B14F-4D97-AF65-F5344CB8AC3E}">
        <p14:creationId xmlns:p14="http://schemas.microsoft.com/office/powerpoint/2010/main" val="3476218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noFill/>
        </p:spPr>
        <p:txBody>
          <a:bodyPr>
            <a:normAutofit fontScale="92500"/>
          </a:bodyPr>
          <a:lstStyle/>
          <a:p>
            <a:pPr lvl="0"/>
            <a:r>
              <a:rPr lang="nb-NO" dirty="0"/>
              <a:t>Jeg skal snakke om bildeling som et mulig bidrag til å løse miljø- og klimaproblemer og arealbruk knyttet til transport og mobilitet i urbane områder/storbyer.</a:t>
            </a:r>
          </a:p>
          <a:p>
            <a:pPr lvl="0"/>
            <a:endParaRPr lang="nb-NO" dirty="0"/>
          </a:p>
          <a:p>
            <a:pPr lvl="0"/>
            <a:r>
              <a:rPr lang="nb-NO" dirty="0"/>
              <a:t>Det er viktig å ha med seg at miljø- og klimaproblem ikke bare er et teknisk problem som kan løses med teknologisk innovasjon (EV, hydrogen), krever også organisatorisk og sosial innovasjon, som f.eks. endring i reisevaner. </a:t>
            </a:r>
          </a:p>
          <a:p>
            <a:endParaRPr lang="nb-NO" dirty="0"/>
          </a:p>
          <a:p>
            <a:r>
              <a:rPr lang="nb-NO" dirty="0"/>
              <a:t>Bildeling er primært en organisatorisk og sosial innovasjon selv om det har skutt fart ved hjelp av ny teknologi knyttet til smarttelefonen og </a:t>
            </a:r>
            <a:r>
              <a:rPr lang="nb-NO" dirty="0" err="1"/>
              <a:t>apper</a:t>
            </a:r>
            <a:r>
              <a:rPr lang="nb-NO" dirty="0"/>
              <a:t>. Bildeling representerer først og fremst nye forretningsmodeller, det er der det nye og innovative ligger. </a:t>
            </a:r>
          </a:p>
          <a:p>
            <a:pPr lvl="0"/>
            <a:endParaRPr lang="nb-NO" dirty="0"/>
          </a:p>
          <a:p>
            <a:r>
              <a:rPr lang="nb-NO" dirty="0"/>
              <a:t>Min presentasjon tar utgangspunkt i et stort Nordisk forskningsprosjekt – SHIFT (</a:t>
            </a:r>
            <a:r>
              <a:rPr lang="nb-NO" dirty="0" err="1"/>
              <a:t>Sustainable</a:t>
            </a:r>
            <a:r>
              <a:rPr lang="nb-NO" dirty="0"/>
              <a:t> </a:t>
            </a:r>
            <a:r>
              <a:rPr lang="nb-NO" dirty="0" err="1"/>
              <a:t>Horizon</a:t>
            </a:r>
            <a:r>
              <a:rPr lang="nb-NO" dirty="0"/>
              <a:t> in </a:t>
            </a:r>
            <a:r>
              <a:rPr lang="nb-NO" dirty="0" err="1"/>
              <a:t>Future</a:t>
            </a:r>
            <a:r>
              <a:rPr lang="nb-NO" dirty="0"/>
              <a:t> Transport) om innovasjon i transportsektoren, herunder bildeling. Intervju med ca. 20 bildelingsselskaper i Norge, Sverige, Danmark og Finland, i høst16/vinter17. jeg vil rette et særlig fokus på </a:t>
            </a:r>
            <a:r>
              <a:rPr lang="nb-NO" u="sng" dirty="0"/>
              <a:t>innovasjon i forretningsmodellene </a:t>
            </a:r>
            <a:r>
              <a:rPr lang="nb-NO" dirty="0"/>
              <a:t>til de ulike selskapene. Så dette handler altså om bildeling sett fra tilbudssida (Tom vil snakke mer om brukerne etterpå). </a:t>
            </a:r>
          </a:p>
          <a:p>
            <a:pPr lvl="0"/>
            <a:endParaRPr lang="nb-NO" dirty="0"/>
          </a:p>
          <a:p>
            <a:pPr lvl="0"/>
            <a:r>
              <a:rPr lang="nb-NO" dirty="0"/>
              <a:t>Jeg skal også avslutningsvis se bildeling i et større perspektiv der en integrerer ulike transportmidler (kollektivtransport, bildeling, taxi, by-sykler o.l.) i et samlet tilbud,  alt ordnes via en </a:t>
            </a:r>
            <a:r>
              <a:rPr lang="nb-NO" dirty="0" err="1"/>
              <a:t>app</a:t>
            </a:r>
            <a:r>
              <a:rPr lang="nb-NO" dirty="0"/>
              <a:t> – mobilitet som en tjeneste (</a:t>
            </a:r>
            <a:r>
              <a:rPr lang="nb-NO" dirty="0" err="1"/>
              <a:t>Mobility</a:t>
            </a:r>
            <a:r>
              <a:rPr lang="nb-NO" dirty="0"/>
              <a:t> as a Service - </a:t>
            </a:r>
            <a:r>
              <a:rPr lang="nb-NO" dirty="0" err="1"/>
              <a:t>MaaS</a:t>
            </a:r>
            <a:r>
              <a:rPr lang="nb-NO" dirty="0"/>
              <a:t>). Det er nemlig slik at bildeling aleine vil aldri kunne løse miljø- og klimaproblemer (problemer knyttet til støy, forurensning, kø, parkering etc.) som privatbilen fører til, men bildeling kan være et viktig element i et mer omfattende, lavkarbon mobilitetssystem.</a:t>
            </a:r>
          </a:p>
          <a:p>
            <a:r>
              <a:rPr lang="nb-NO" dirty="0"/>
              <a:t>  </a:t>
            </a:r>
          </a:p>
        </p:txBody>
      </p:sp>
      <p:sp>
        <p:nvSpPr>
          <p:cNvPr id="4" name="Plassholder for lysbildenummer 3"/>
          <p:cNvSpPr>
            <a:spLocks noGrp="1"/>
          </p:cNvSpPr>
          <p:nvPr>
            <p:ph type="sldNum" sz="quarter" idx="10"/>
          </p:nvPr>
        </p:nvSpPr>
        <p:spPr/>
        <p:txBody>
          <a:bodyPr/>
          <a:lstStyle/>
          <a:p>
            <a:fld id="{EF50BFDD-15B8-416D-A94D-0E32677134E6}" type="slidenum">
              <a:rPr lang="nb-NO" smtClean="0"/>
              <a:pPr/>
              <a:t>1</a:t>
            </a:fld>
            <a:endParaRPr lang="nb-NO"/>
          </a:p>
        </p:txBody>
      </p:sp>
    </p:spTree>
    <p:extLst>
      <p:ext uri="{BB962C8B-B14F-4D97-AF65-F5344CB8AC3E}">
        <p14:creationId xmlns:p14="http://schemas.microsoft.com/office/powerpoint/2010/main" val="3246580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Bildeling ikke noe nytt i og for seg, det som er nytt, er forretningsmodellen: </a:t>
            </a:r>
          </a:p>
          <a:p>
            <a:endParaRPr lang="nb-NO" dirty="0"/>
          </a:p>
          <a:p>
            <a:r>
              <a:rPr lang="nb-NO" dirty="0"/>
              <a:t>Gammel og ny forretningsmodell:</a:t>
            </a:r>
          </a:p>
          <a:p>
            <a:r>
              <a:rPr lang="nb-NO" dirty="0"/>
              <a:t>Den gamle modellen – kjøper et produkt, en bil, du eier bilen. Som kjent er eller har det vært mye fetisjisme knyttet til bilen som statussymbol. Dette synes å være på retur, i hvert fall blant den yngre, urbane delen av befolkningen (vise til AP fredag 12.5 – unge vil ha sykkel, eldre parkering). Slike endringer kan bane vei for mer bildeling. </a:t>
            </a:r>
          </a:p>
          <a:p>
            <a:endParaRPr lang="nb-NO" dirty="0"/>
          </a:p>
          <a:p>
            <a:r>
              <a:rPr lang="nb-NO" dirty="0"/>
              <a:t>Den nye modellen – kjøper en tjeneste, altså mobilitet, ikke eierskap, men tilgjengelighet blir det viktige. Bil blir et av flere mulige transportmidler som sikrer deg mobilitet -når du trenger det.  Det er viktig, skal bildeling funke må det være lett å bruke, lett tilgjengelig og gjerne billigere enn privatbilen for å være et attraktivt alternativ. I tillegg kommer gjerne miljø- og klimahensyn (som følge av mindre bilhold og redusert bilbruk) som bonus, men stadig viktigere for yngre generasjoner. </a:t>
            </a:r>
          </a:p>
          <a:p>
            <a:endParaRPr lang="nb-NO" dirty="0"/>
          </a:p>
          <a:p>
            <a:r>
              <a:rPr lang="nb-NO" dirty="0"/>
              <a:t>Det nye ved bildeling er altså at vi går fra produkt til tjeneste, fra eierskap til tilgjengelighet. Litt mer om det innovative med forretningsmodellen. </a:t>
            </a:r>
          </a:p>
        </p:txBody>
      </p:sp>
      <p:sp>
        <p:nvSpPr>
          <p:cNvPr id="4" name="Plassholder for lysbildenummer 3"/>
          <p:cNvSpPr>
            <a:spLocks noGrp="1"/>
          </p:cNvSpPr>
          <p:nvPr>
            <p:ph type="sldNum" sz="quarter" idx="10"/>
          </p:nvPr>
        </p:nvSpPr>
        <p:spPr/>
        <p:txBody>
          <a:bodyPr/>
          <a:lstStyle/>
          <a:p>
            <a:fld id="{EF50BFDD-15B8-416D-A94D-0E32677134E6}" type="slidenum">
              <a:rPr lang="nb-NO" smtClean="0"/>
              <a:pPr/>
              <a:t>2</a:t>
            </a:fld>
            <a:endParaRPr lang="nb-NO"/>
          </a:p>
        </p:txBody>
      </p:sp>
    </p:spTree>
    <p:extLst>
      <p:ext uri="{BB962C8B-B14F-4D97-AF65-F5344CB8AC3E}">
        <p14:creationId xmlns:p14="http://schemas.microsoft.com/office/powerpoint/2010/main" val="50788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Det innovative med bildeling ligger som nevnt i nye forretningsmodeller. Hva betyr det? Forretningsmodellen forteller om en virksomhet er i stand til å </a:t>
            </a:r>
            <a:r>
              <a:rPr lang="nb-NO" u="sng" dirty="0"/>
              <a:t>skape verdi for kundene</a:t>
            </a:r>
            <a:r>
              <a:rPr lang="nb-NO" dirty="0"/>
              <a:t>.  Den forteller om du er i stand til å </a:t>
            </a:r>
            <a:r>
              <a:rPr lang="nb-NO" u="sng" dirty="0"/>
              <a:t>skape noe kundene ønsker</a:t>
            </a:r>
            <a:r>
              <a:rPr lang="nb-NO" dirty="0"/>
              <a:t>, og</a:t>
            </a:r>
          </a:p>
          <a:p>
            <a:r>
              <a:rPr lang="nb-NO" dirty="0"/>
              <a:t>hvordan du </a:t>
            </a:r>
            <a:r>
              <a:rPr lang="nb-NO" u="sng" dirty="0"/>
              <a:t>leverer verdien </a:t>
            </a:r>
            <a:r>
              <a:rPr lang="nb-NO" dirty="0"/>
              <a:t>og deretter hvordan du skal </a:t>
            </a:r>
            <a:r>
              <a:rPr lang="nb-NO" u="sng" dirty="0"/>
              <a:t>tjene penger</a:t>
            </a:r>
            <a:r>
              <a:rPr lang="nb-NO" dirty="0"/>
              <a:t>. Dette er illustrert i bildet dere ser – kunden som vil fra A til B, på en miljøriktig måte, et bildelingsselskap som leverer tjenesten og alt ordnes via en webside/app. For at alt skal funke:</a:t>
            </a:r>
          </a:p>
          <a:p>
            <a:r>
              <a:rPr lang="nb-NO" dirty="0"/>
              <a:t> </a:t>
            </a:r>
          </a:p>
          <a:p>
            <a:r>
              <a:rPr lang="nb-NO" dirty="0"/>
              <a:t>1. bud: Verdiene som bildelingsselskapene skaper og leverer er </a:t>
            </a:r>
            <a:r>
              <a:rPr lang="nb-NO" u="sng" dirty="0"/>
              <a:t>mobilitet</a:t>
            </a:r>
            <a:r>
              <a:rPr lang="nb-NO" dirty="0"/>
              <a:t>, den tjenesten må være fleksibel, lettvint å bruke, lett tilgjengelig og billigere enn privatbil.</a:t>
            </a:r>
          </a:p>
          <a:p>
            <a:endParaRPr lang="nb-NO" dirty="0"/>
          </a:p>
          <a:p>
            <a:r>
              <a:rPr lang="nb-NO" dirty="0"/>
              <a:t>2. bud: Bildelingsselskapene ordner alt det praktiske med bilhold og til lavere pris, full service – slipper å styre med alle ting som er knyttet til privat bilhold</a:t>
            </a:r>
          </a:p>
          <a:p>
            <a:endParaRPr lang="nb-NO" dirty="0"/>
          </a:p>
          <a:p>
            <a:r>
              <a:rPr lang="nb-NO" dirty="0"/>
              <a:t>3. bud: Økonomisk fordelaktig – du som kunde sparer penger og </a:t>
            </a:r>
            <a:r>
              <a:rPr lang="nb-NO" dirty="0" err="1"/>
              <a:t>bildelinsgselskapene</a:t>
            </a:r>
            <a:r>
              <a:rPr lang="nb-NO" dirty="0"/>
              <a:t> tjener penger, i form av medlemskapsavgifter, betaling for bruk av delebilen etter tid eller kjørelengde. De fleste selskapene har flere ulike ordninger. </a:t>
            </a:r>
          </a:p>
          <a:p>
            <a:endParaRPr lang="nb-NO" dirty="0"/>
          </a:p>
          <a:p>
            <a:r>
              <a:rPr lang="nb-NO" dirty="0"/>
              <a:t>4. bud: Hvis bildeling i tillegg har gunstige miljø- og klimaeffekter, så er dette et genialt konsept</a:t>
            </a:r>
          </a:p>
        </p:txBody>
      </p:sp>
      <p:sp>
        <p:nvSpPr>
          <p:cNvPr id="4" name="Plassholder for lysbildenummer 3"/>
          <p:cNvSpPr>
            <a:spLocks noGrp="1"/>
          </p:cNvSpPr>
          <p:nvPr>
            <p:ph type="sldNum" sz="quarter" idx="10"/>
          </p:nvPr>
        </p:nvSpPr>
        <p:spPr/>
        <p:txBody>
          <a:bodyPr/>
          <a:lstStyle/>
          <a:p>
            <a:fld id="{EF50BFDD-15B8-416D-A94D-0E32677134E6}" type="slidenum">
              <a:rPr lang="nb-NO" smtClean="0"/>
              <a:pPr/>
              <a:t>3</a:t>
            </a:fld>
            <a:endParaRPr lang="nb-NO"/>
          </a:p>
        </p:txBody>
      </p:sp>
    </p:spTree>
    <p:extLst>
      <p:ext uri="{BB962C8B-B14F-4D97-AF65-F5344CB8AC3E}">
        <p14:creationId xmlns:p14="http://schemas.microsoft.com/office/powerpoint/2010/main" val="1369357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95325"/>
            <a:ext cx="4572000" cy="3429000"/>
          </a:xfrm>
        </p:spPr>
      </p:sp>
      <p:sp>
        <p:nvSpPr>
          <p:cNvPr id="3" name="Plassholder for notater 2"/>
          <p:cNvSpPr>
            <a:spLocks noGrp="1"/>
          </p:cNvSpPr>
          <p:nvPr>
            <p:ph type="body" idx="1"/>
          </p:nvPr>
        </p:nvSpPr>
        <p:spPr/>
        <p:txBody>
          <a:bodyPr/>
          <a:lstStyle/>
          <a:p>
            <a:r>
              <a:rPr lang="nb-NO" dirty="0"/>
              <a:t>Litt nærmere om ulike forretningsmodeller – B2C, B2B og P2P:</a:t>
            </a:r>
          </a:p>
          <a:p>
            <a:endParaRPr lang="nb-NO" dirty="0"/>
          </a:p>
          <a:p>
            <a:r>
              <a:rPr lang="nb-NO" dirty="0"/>
              <a:t>For både B2C og B2B er det et selskap som tilbyr biler til henholdsvis forbrukere/privatpersoner og bedrifter. I B2C-modellen eier/leaser selskapet biler og drifter bilflåten og organiserer bildelingen blant medlemmene i ordningen (Bilkollektivet). I B2B er det bedrifter som er medlemmer, men de ansatte kan låne bilene på kveldstid og i helgene (</a:t>
            </a:r>
            <a:r>
              <a:rPr lang="nb-NO" dirty="0" err="1"/>
              <a:t>MoveAbout</a:t>
            </a:r>
            <a:r>
              <a:rPr lang="nb-NO" dirty="0"/>
              <a:t>). I P2P er det private bileiere som leier ut bilene sine til andre privatpersoner for kortere eller lengre tidsrom via en formidlingsplattform (</a:t>
            </a:r>
            <a:r>
              <a:rPr lang="nb-NO" dirty="0" err="1"/>
              <a:t>Nabobil</a:t>
            </a:r>
            <a:r>
              <a:rPr lang="nb-NO" dirty="0"/>
              <a:t>, </a:t>
            </a:r>
            <a:r>
              <a:rPr lang="nb-NO" dirty="0" err="1"/>
              <a:t>GoMore</a:t>
            </a:r>
            <a:r>
              <a:rPr lang="nb-NO" dirty="0"/>
              <a:t>). I P2P er altså bilflåten desentralisert, mens bilene driftes av en sentral operatør i B2C og B2B. NB: jeg må understreke at det finnes ulike hybrider av disse modellene der en kombinerer f.eks. B2C og B2B og de fleste selskaper er inne i flere markeder – privatmarkedet, bedriftsmarkedet etc., så dette er en forenkling  </a:t>
            </a:r>
          </a:p>
          <a:p>
            <a:endParaRPr lang="nb-NO" dirty="0"/>
          </a:p>
          <a:p>
            <a:r>
              <a:rPr lang="nb-NO" dirty="0"/>
              <a:t>I det nordiske prosjektet SHIFT analyserer vi de ulike modellene i forhold til geografisk utbredelse, teknologisk fornyelse, miljø- og klimaeffekter, skal gi dere noen glimt av det (neste bilde):</a:t>
            </a:r>
          </a:p>
        </p:txBody>
      </p:sp>
      <p:sp>
        <p:nvSpPr>
          <p:cNvPr id="4" name="Plassholder for lysbildenummer 3"/>
          <p:cNvSpPr>
            <a:spLocks noGrp="1"/>
          </p:cNvSpPr>
          <p:nvPr>
            <p:ph type="sldNum" sz="quarter" idx="10"/>
          </p:nvPr>
        </p:nvSpPr>
        <p:spPr/>
        <p:txBody>
          <a:bodyPr/>
          <a:lstStyle/>
          <a:p>
            <a:fld id="{EF50BFDD-15B8-416D-A94D-0E32677134E6}" type="slidenum">
              <a:rPr lang="nb-NO" smtClean="0"/>
              <a:pPr/>
              <a:t>4</a:t>
            </a:fld>
            <a:endParaRPr lang="nb-NO"/>
          </a:p>
        </p:txBody>
      </p:sp>
    </p:spTree>
    <p:extLst>
      <p:ext uri="{BB962C8B-B14F-4D97-AF65-F5344CB8AC3E}">
        <p14:creationId xmlns:p14="http://schemas.microsoft.com/office/powerpoint/2010/main" val="13793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pPr marL="171450" indent="-171450">
              <a:buFontTx/>
              <a:buChar char="-"/>
            </a:pPr>
            <a:r>
              <a:rPr lang="nb-NO" dirty="0"/>
              <a:t>Her er de ulike bildelingsmodellene plassert langs to akser – den ene aksen viser bildelingsmodeller etter om det er en sentral operatør/selskap (</a:t>
            </a:r>
            <a:r>
              <a:rPr lang="nb-NO" dirty="0" err="1"/>
              <a:t>organisational</a:t>
            </a:r>
            <a:r>
              <a:rPr lang="nb-NO" dirty="0"/>
              <a:t> provider) eller en privat tilbyder, den andre aksen om tilbudet rettes mot privatkunder eller bedriftskunder (noen selskaper finnes i flere ruter i dette diagrammet, så dette er en forenkling). I SHIFT diskuterer vi bl.a.: </a:t>
            </a:r>
          </a:p>
          <a:p>
            <a:endParaRPr lang="nb-NO" dirty="0"/>
          </a:p>
          <a:p>
            <a:pPr marL="171450" indent="-171450">
              <a:buFontTx/>
              <a:buChar char="-"/>
            </a:pPr>
            <a:r>
              <a:rPr lang="nb-NO" dirty="0"/>
              <a:t>Hvilken geografisk utbredelse bildeling kan få – passer det bare i urbane strøk, eller kan det også være aktuelt i mindre urbane områder (må det være en kritisk masse?), videre - er noen delemodeller bedre egnet for geografisk spredning enn andre? (B2C og B2B – primært urban, P2P også rural?) </a:t>
            </a:r>
          </a:p>
          <a:p>
            <a:pPr marL="171450" indent="-171450">
              <a:buFontTx/>
              <a:buChar char="-"/>
            </a:pPr>
            <a:r>
              <a:rPr lang="nb-NO" dirty="0"/>
              <a:t>Teknologisk fornyelse av bilparken, noen selskaper har bare elbiler, en sentralisert bilflåte (B2C og B2B) er raskere å fornye, P2P-ordning avhengig av de bilene som tilbys (med rask vekst i elbilmarkedet og økt fokus på utslippsfrie biler vil også P2P-markedet bli teknologisk fornyet, men per i dag…)</a:t>
            </a:r>
          </a:p>
          <a:p>
            <a:pPr marL="171450" indent="-171450">
              <a:buFontTx/>
              <a:buChar char="-"/>
            </a:pPr>
            <a:r>
              <a:rPr lang="nb-NO" dirty="0"/>
              <a:t>Teknologisk fornyelse vil også være viktig mht. miljø- og klimaeffekter. Utslippsfrie biler er avgjørende for klima, men for å få levelige byer må en også få redusert bilbruken totalt, også få færre utslippsfri biler som kjører rundt. Disse tar like mye plass, vei, parkering, hvirvler opp veistøv etc. Derfor er det viktig at bildeling fører til mindre bilbruk, dersom vi skal vi få de gode miljø- og klimaeffektene må bildeling bygge opp under målet om at all trafikkvekst i byområdene skal tas kollektivt eller med sykkel og gange. For å få til dette må bildeling spille på lag med andre transport- og mobilitetsformer, særlig med kollektivsystemet. Vi har spurt bildelingsselskapene i Norden om hvordan de stiller seg til dette, altså det som kalles mobilitet som en tjeneste - </a:t>
            </a:r>
            <a:r>
              <a:rPr lang="nb-NO" dirty="0" err="1"/>
              <a:t>MaaS</a:t>
            </a:r>
            <a:r>
              <a:rPr lang="nb-NO" dirty="0"/>
              <a:t>.  Det er de alle stort sett positive til. </a:t>
            </a:r>
          </a:p>
          <a:p>
            <a:r>
              <a:rPr lang="nb-NO" dirty="0"/>
              <a:t> </a:t>
            </a:r>
          </a:p>
        </p:txBody>
      </p:sp>
      <p:sp>
        <p:nvSpPr>
          <p:cNvPr id="4" name="Plassholder for lysbildenummer 3"/>
          <p:cNvSpPr>
            <a:spLocks noGrp="1"/>
          </p:cNvSpPr>
          <p:nvPr>
            <p:ph type="sldNum" sz="quarter" idx="10"/>
          </p:nvPr>
        </p:nvSpPr>
        <p:spPr/>
        <p:txBody>
          <a:bodyPr/>
          <a:lstStyle/>
          <a:p>
            <a:fld id="{EF50BFDD-15B8-416D-A94D-0E32677134E6}" type="slidenum">
              <a:rPr lang="nb-NO" smtClean="0"/>
              <a:pPr/>
              <a:t>5</a:t>
            </a:fld>
            <a:endParaRPr lang="nb-NO"/>
          </a:p>
        </p:txBody>
      </p:sp>
    </p:spTree>
    <p:extLst>
      <p:ext uri="{BB962C8B-B14F-4D97-AF65-F5344CB8AC3E}">
        <p14:creationId xmlns:p14="http://schemas.microsoft.com/office/powerpoint/2010/main" val="3083867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Maas-konseptet er en ny </a:t>
            </a:r>
            <a:r>
              <a:rPr lang="nb-NO" dirty="0" err="1"/>
              <a:t>teknologibasert</a:t>
            </a:r>
            <a:r>
              <a:rPr lang="nb-NO" dirty="0"/>
              <a:t> plattform som ble introdusert på det internasjonale markedet i 2016, delvis utprøvd i blant annet Sverige, Finland, England.</a:t>
            </a:r>
          </a:p>
          <a:p>
            <a:r>
              <a:rPr lang="nb-NO" dirty="0" err="1"/>
              <a:t>MaaS</a:t>
            </a:r>
            <a:r>
              <a:rPr lang="nb-NO" dirty="0"/>
              <a:t> er et konsept der transporttjenester fra ulike tilbydere (kollektiv, leiebil, bildeling, taxi, osv.) tilbys gjennom en felles mobilitetsplattform/portal, slik at den reisende ikke må forholde seg til de enkelte transportselskapene, det er en tjeneste som kombinerer alternativer fra ulike transportleverandører – hvor både planlegging og betaling utføres av kunden på et sted/en app.</a:t>
            </a:r>
          </a:p>
          <a:p>
            <a:endParaRPr lang="en-US" dirty="0"/>
          </a:p>
          <a:p>
            <a:r>
              <a:rPr lang="nb-NO" dirty="0"/>
              <a:t>Et fullskala </a:t>
            </a:r>
            <a:r>
              <a:rPr lang="nb-NO" dirty="0" err="1"/>
              <a:t>MaaS</a:t>
            </a:r>
            <a:r>
              <a:rPr lang="nb-NO" dirty="0"/>
              <a:t> innebærer altså en kompleks samordning av mange transportmidler, mange aktører og mange ulike interessenter (stakeholders). Mulig å starte i mindre skala og først integrere noen tjenester og så utvide konseptet: på RUTER-</a:t>
            </a:r>
            <a:r>
              <a:rPr lang="nb-NO" dirty="0" err="1"/>
              <a:t>appen</a:t>
            </a:r>
            <a:r>
              <a:rPr lang="nb-NO" dirty="0"/>
              <a:t> får man f.eks. i dag opp oversikt over </a:t>
            </a:r>
            <a:r>
              <a:rPr lang="nb-NO" dirty="0" err="1"/>
              <a:t>bysykler</a:t>
            </a:r>
            <a:endParaRPr lang="nb-NO" dirty="0"/>
          </a:p>
          <a:p>
            <a:endParaRPr lang="nb-NO" dirty="0"/>
          </a:p>
          <a:p>
            <a:r>
              <a:rPr lang="nb-NO" dirty="0"/>
              <a:t>Tanken bak </a:t>
            </a:r>
            <a:r>
              <a:rPr lang="nb-NO" dirty="0" err="1"/>
              <a:t>MaaS</a:t>
            </a:r>
            <a:r>
              <a:rPr lang="nb-NO" dirty="0"/>
              <a:t> er å sette kundene i sentrum av transporttjenestene og tilby </a:t>
            </a:r>
            <a:r>
              <a:rPr lang="nb-NO" u="sng" dirty="0"/>
              <a:t>skreddersydde og sømløse mobilitetsløsninger basert på individuelle behov </a:t>
            </a:r>
            <a:r>
              <a:rPr lang="nb-NO" dirty="0"/>
              <a:t> gjennom ulike mobilitetspakker.</a:t>
            </a:r>
          </a:p>
          <a:p>
            <a:endParaRPr lang="nb-NO" dirty="0"/>
          </a:p>
          <a:p>
            <a:r>
              <a:rPr lang="nb-NO" dirty="0"/>
              <a:t>Men, som sagt: Det er mange ting som må på plass før et fullskala </a:t>
            </a:r>
            <a:r>
              <a:rPr lang="nb-NO" dirty="0" err="1"/>
              <a:t>MaaS</a:t>
            </a:r>
            <a:r>
              <a:rPr lang="nb-NO" dirty="0"/>
              <a:t> vil være oppe og gå, men det skjer mye i transportsektoren om dagen og denne typen integrerte ordninger vil nok komme før eller seinere, og bildeling vil trolig være et element i en slik transportløsning. Men hvordan vil bildeling utvikle seg – hva hemmer og fremmer bildeling?</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EF50BFDD-15B8-416D-A94D-0E32677134E6}" type="slidenum">
              <a:rPr lang="nb-NO" smtClean="0"/>
              <a:pPr/>
              <a:t>6</a:t>
            </a:fld>
            <a:endParaRPr lang="nb-NO"/>
          </a:p>
        </p:txBody>
      </p:sp>
    </p:spTree>
    <p:extLst>
      <p:ext uri="{BB962C8B-B14F-4D97-AF65-F5344CB8AC3E}">
        <p14:creationId xmlns:p14="http://schemas.microsoft.com/office/powerpoint/2010/main" val="17392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r>
              <a:rPr lang="nb-NO" dirty="0"/>
              <a:t>Vi har også spurt bildelingsselskapene i de nordiske land hva de tror er de viktigste drivere og barrierer for økt bildeling framover. Her er noen svar (drivere og barrierer ofte to sider av samme sak):</a:t>
            </a:r>
          </a:p>
          <a:p>
            <a:endParaRPr lang="nb-NO" b="1" u="sng" dirty="0"/>
          </a:p>
          <a:p>
            <a:r>
              <a:rPr lang="nb-NO" b="1" u="sng" dirty="0"/>
              <a:t>Barrierer:</a:t>
            </a:r>
          </a:p>
          <a:p>
            <a:r>
              <a:rPr lang="nb-NO" b="1" dirty="0"/>
              <a:t>Reisevaner</a:t>
            </a:r>
            <a:r>
              <a:rPr lang="nb-NO" dirty="0"/>
              <a:t>, tar ofte lang tid å endre, må se klare fordeler ved å bytte reisemåte, reisemiddel</a:t>
            </a:r>
          </a:p>
          <a:p>
            <a:r>
              <a:rPr lang="nb-NO" b="1" dirty="0"/>
              <a:t>Holdninger til å dele</a:t>
            </a:r>
            <a:r>
              <a:rPr lang="nb-NO" dirty="0"/>
              <a:t>, særlig gjelder dette med å dele noe du er vant til eie, men økt forståelse for tilgjengelighet, det å kunne disponere en ting blir viktigere enn å eie </a:t>
            </a:r>
          </a:p>
          <a:p>
            <a:r>
              <a:rPr lang="nb-NO" b="1" dirty="0"/>
              <a:t>Teknologi</a:t>
            </a:r>
            <a:r>
              <a:rPr lang="nb-NO" dirty="0"/>
              <a:t>, bildeling er sterkt teknologidrevet, kan skremme noen (særlig eldre generasjoner, men dette er trolig et utdøende fenomen)</a:t>
            </a:r>
          </a:p>
          <a:p>
            <a:r>
              <a:rPr lang="nb-NO" b="1" dirty="0"/>
              <a:t>Infrastruktur</a:t>
            </a:r>
            <a:r>
              <a:rPr lang="nb-NO" dirty="0"/>
              <a:t>, problemer med </a:t>
            </a:r>
            <a:r>
              <a:rPr lang="nb-NO" u="sng" dirty="0"/>
              <a:t>parkering</a:t>
            </a:r>
            <a:r>
              <a:rPr lang="nb-NO" dirty="0"/>
              <a:t> nevnes av flere selskaper som en barriere for større utbredelse av delebilordninger (NB: stor forskjell i Norden -  Helsinki 2000 plasser)</a:t>
            </a:r>
          </a:p>
          <a:p>
            <a:r>
              <a:rPr lang="nb-NO" u="sng" dirty="0"/>
              <a:t>Ladestasjoner</a:t>
            </a:r>
            <a:r>
              <a:rPr lang="nb-NO" dirty="0"/>
              <a:t> for elbiler er også en barriere, behov for flere hurtig- og </a:t>
            </a:r>
            <a:r>
              <a:rPr lang="nb-NO" dirty="0" err="1"/>
              <a:t>semihurtigladere</a:t>
            </a:r>
            <a:endParaRPr lang="nb-NO" dirty="0"/>
          </a:p>
          <a:p>
            <a:r>
              <a:rPr lang="nb-NO" b="1" dirty="0"/>
              <a:t>Offentlige pilotprosjekter</a:t>
            </a:r>
            <a:r>
              <a:rPr lang="nb-NO" dirty="0"/>
              <a:t>, det ble også nevnt at kommuner kunne gå foran med pilotprosjekter for å stimulere til mer bildeling (grønn mobilitet)  </a:t>
            </a:r>
          </a:p>
          <a:p>
            <a:endParaRPr lang="nb-NO" dirty="0"/>
          </a:p>
          <a:p>
            <a:r>
              <a:rPr lang="nb-NO" b="1" u="sng" dirty="0"/>
              <a:t>Drivere:</a:t>
            </a:r>
          </a:p>
          <a:p>
            <a:r>
              <a:rPr lang="nb-NO" b="1" dirty="0"/>
              <a:t>Teknologisk utvikling </a:t>
            </a:r>
            <a:r>
              <a:rPr lang="nb-NO" dirty="0"/>
              <a:t>blir fortsatt viktig for å gjøre bildeling enda mer lett å bruke, tilpasse behov</a:t>
            </a:r>
          </a:p>
          <a:p>
            <a:r>
              <a:rPr lang="nb-NO" b="1" dirty="0"/>
              <a:t>Regulering</a:t>
            </a:r>
            <a:r>
              <a:rPr lang="nb-NO" dirty="0"/>
              <a:t> – vanskeligere og dyrere å bruke privatbil i byen, fordeler med å bruke </a:t>
            </a:r>
            <a:r>
              <a:rPr lang="nb-NO" dirty="0" err="1"/>
              <a:t>delebil</a:t>
            </a:r>
            <a:r>
              <a:rPr lang="nb-NO" dirty="0"/>
              <a:t> (men særlig fordeler med å bruke kollektiv, sykkel, gange, ikke ønskelig med en masse delebiler inne i byen heller)</a:t>
            </a:r>
          </a:p>
          <a:p>
            <a:r>
              <a:rPr lang="nb-NO" b="1" dirty="0"/>
              <a:t>Økonomiske incentiver </a:t>
            </a:r>
            <a:r>
              <a:rPr lang="nb-NO" dirty="0"/>
              <a:t>for delebiler – parkering etc. jf. Elbiler, men tenke på utforming</a:t>
            </a:r>
          </a:p>
          <a:p>
            <a:r>
              <a:rPr lang="nb-NO" b="1" dirty="0"/>
              <a:t>Lønnsomt med </a:t>
            </a:r>
            <a:r>
              <a:rPr lang="nb-NO" b="1" dirty="0" err="1"/>
              <a:t>delebil</a:t>
            </a:r>
            <a:r>
              <a:rPr lang="nb-NO" b="1" dirty="0"/>
              <a:t> </a:t>
            </a:r>
            <a:r>
              <a:rPr lang="nb-NO" dirty="0"/>
              <a:t>sammenliknet med privat bil (kostnader til bilhold og bruk)</a:t>
            </a:r>
          </a:p>
          <a:p>
            <a:r>
              <a:rPr lang="nb-NO" b="1" dirty="0"/>
              <a:t>Godt kollektivsystem </a:t>
            </a:r>
            <a:r>
              <a:rPr lang="nb-NO" dirty="0"/>
              <a:t>– mange påpeker at dette må ligge i bunn, bildeling er supplement</a:t>
            </a:r>
          </a:p>
          <a:p>
            <a:r>
              <a:rPr lang="nb-NO" b="1" dirty="0"/>
              <a:t>Førerløse biler</a:t>
            </a:r>
            <a:r>
              <a:rPr lang="nb-NO" dirty="0"/>
              <a:t>, bli unaturlig å privat bilhold, vil stimulere bildeling, jf. Rapport:</a:t>
            </a:r>
          </a:p>
          <a:p>
            <a:endParaRPr lang="nb-NO" dirty="0"/>
          </a:p>
          <a:p>
            <a:endParaRPr lang="nb-NO" dirty="0"/>
          </a:p>
        </p:txBody>
      </p:sp>
      <p:sp>
        <p:nvSpPr>
          <p:cNvPr id="4" name="Plassholder for lysbildenummer 3"/>
          <p:cNvSpPr>
            <a:spLocks noGrp="1"/>
          </p:cNvSpPr>
          <p:nvPr>
            <p:ph type="sldNum" sz="quarter" idx="10"/>
          </p:nvPr>
        </p:nvSpPr>
        <p:spPr/>
        <p:txBody>
          <a:bodyPr/>
          <a:lstStyle/>
          <a:p>
            <a:fld id="{EF50BFDD-15B8-416D-A94D-0E32677134E6}" type="slidenum">
              <a:rPr lang="nb-NO" smtClean="0"/>
              <a:pPr/>
              <a:t>7</a:t>
            </a:fld>
            <a:endParaRPr lang="nb-NO"/>
          </a:p>
        </p:txBody>
      </p:sp>
    </p:spTree>
    <p:extLst>
      <p:ext uri="{BB962C8B-B14F-4D97-AF65-F5344CB8AC3E}">
        <p14:creationId xmlns:p14="http://schemas.microsoft.com/office/powerpoint/2010/main" val="317758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Slutte med visjonen om førerløse biler, nylig omtalt i teknisk ukeblad:</a:t>
            </a:r>
          </a:p>
          <a:p>
            <a:endParaRPr lang="nb-NO" dirty="0"/>
          </a:p>
          <a:p>
            <a:r>
              <a:rPr lang="nb-NO" dirty="0"/>
              <a:t>«Om få år er privatbilen bare et minne». Det er konklusjonen i en ny rapport fra tenketanken </a:t>
            </a:r>
            <a:r>
              <a:rPr lang="nb-NO" dirty="0" err="1"/>
              <a:t>RethinkX</a:t>
            </a:r>
            <a:r>
              <a:rPr lang="nb-NO" dirty="0"/>
              <a:t>, som tar for seg hvordan autonome biler vil påvirke biltransport i </a:t>
            </a:r>
            <a:r>
              <a:rPr lang="nb-NO"/>
              <a:t>USA. En </a:t>
            </a:r>
            <a:r>
              <a:rPr lang="nb-NO" dirty="0"/>
              <a:t>av medforfatterne, Tony Seba, tror at situasjonen vil være den samme i Norge. Potensielt kan det gå raskere her til lands.</a:t>
            </a:r>
          </a:p>
          <a:p>
            <a:endParaRPr lang="nb-NO" dirty="0"/>
          </a:p>
          <a:p>
            <a:r>
              <a:rPr lang="nb-NO" dirty="0"/>
              <a:t>Dette kan gi et hopp framover for bildeling.</a:t>
            </a:r>
          </a:p>
          <a:p>
            <a:endParaRPr lang="nb-NO" dirty="0"/>
          </a:p>
          <a:p>
            <a:r>
              <a:rPr lang="nb-NO" dirty="0"/>
              <a:t>Takk for oppmerksomheten! </a:t>
            </a:r>
          </a:p>
          <a:p>
            <a:endParaRPr lang="nb-NO" dirty="0"/>
          </a:p>
        </p:txBody>
      </p:sp>
      <p:sp>
        <p:nvSpPr>
          <p:cNvPr id="4" name="Plassholder for lysbildenummer 3"/>
          <p:cNvSpPr>
            <a:spLocks noGrp="1"/>
          </p:cNvSpPr>
          <p:nvPr>
            <p:ph type="sldNum" sz="quarter" idx="10"/>
          </p:nvPr>
        </p:nvSpPr>
        <p:spPr/>
        <p:txBody>
          <a:bodyPr/>
          <a:lstStyle/>
          <a:p>
            <a:fld id="{EF50BFDD-15B8-416D-A94D-0E32677134E6}" type="slidenum">
              <a:rPr lang="nb-NO" smtClean="0"/>
              <a:pPr/>
              <a:t>8</a:t>
            </a:fld>
            <a:endParaRPr lang="nb-NO"/>
          </a:p>
        </p:txBody>
      </p:sp>
    </p:spTree>
    <p:extLst>
      <p:ext uri="{BB962C8B-B14F-4D97-AF65-F5344CB8AC3E}">
        <p14:creationId xmlns:p14="http://schemas.microsoft.com/office/powerpoint/2010/main" val="2697707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F50BFDD-15B8-416D-A94D-0E32677134E6}" type="slidenum">
              <a:rPr lang="nb-NO" smtClean="0"/>
              <a:pPr/>
              <a:t>9</a:t>
            </a:fld>
            <a:endParaRPr lang="nb-NO"/>
          </a:p>
        </p:txBody>
      </p:sp>
    </p:spTree>
    <p:extLst>
      <p:ext uri="{BB962C8B-B14F-4D97-AF65-F5344CB8AC3E}">
        <p14:creationId xmlns:p14="http://schemas.microsoft.com/office/powerpoint/2010/main" val="1270071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331640" y="1772816"/>
            <a:ext cx="7126560" cy="1470025"/>
          </a:xfrm>
        </p:spPr>
        <p:txBody>
          <a:bodyPr/>
          <a:lstStyle>
            <a:lvl1pPr algn="l">
              <a:defRPr sz="4400">
                <a:solidFill>
                  <a:schemeClr val="accent1"/>
                </a:solidFill>
                <a:latin typeface="+mj-lt"/>
              </a:defRPr>
            </a:lvl1pPr>
          </a:lstStyle>
          <a:p>
            <a:r>
              <a:rPr lang="nb-NO"/>
              <a:t>Klikk for å redigere tittelstil</a:t>
            </a:r>
            <a:endParaRPr lang="nb-NO" dirty="0"/>
          </a:p>
        </p:txBody>
      </p:sp>
      <p:sp>
        <p:nvSpPr>
          <p:cNvPr id="3" name="Undertittel 2"/>
          <p:cNvSpPr>
            <a:spLocks noGrp="1"/>
          </p:cNvSpPr>
          <p:nvPr>
            <p:ph type="subTitle" idx="1"/>
          </p:nvPr>
        </p:nvSpPr>
        <p:spPr>
          <a:xfrm>
            <a:off x="1331640" y="3356992"/>
            <a:ext cx="7128792" cy="1752600"/>
          </a:xfrm>
        </p:spPr>
        <p:txBody>
          <a:bodyPr>
            <a:normAutofit/>
          </a:bodyPr>
          <a:lstStyle>
            <a:lvl1pPr marL="0" indent="0" algn="l">
              <a:buNone/>
              <a:defRPr sz="28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E2A9C03F-B4E9-4750-BA4C-C00FC25D9DFF}" type="datetime1">
              <a:rPr lang="nb-NO" smtClean="0"/>
              <a:pPr/>
              <a:t>15.05.2017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pic>
        <p:nvPicPr>
          <p:cNvPr id="7" name="Bilde 6"/>
          <p:cNvPicPr>
            <a:picLocks noChangeAspect="1"/>
          </p:cNvPicPr>
          <p:nvPr userDrawn="1"/>
        </p:nvPicPr>
        <p:blipFill>
          <a:blip r:embed="rId2" cstate="print"/>
          <a:stretch>
            <a:fillRect/>
          </a:stretch>
        </p:blipFill>
        <p:spPr>
          <a:xfrm>
            <a:off x="1" y="5713470"/>
            <a:ext cx="9143998" cy="1144530"/>
          </a:xfrm>
          <a:prstGeom prst="rect">
            <a:avLst/>
          </a:prstGeom>
        </p:spPr>
      </p:pic>
      <p:pic>
        <p:nvPicPr>
          <p:cNvPr id="8" name="Bil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88640"/>
            <a:ext cx="9144000" cy="597835"/>
          </a:xfrm>
          <a:prstGeom prst="rect">
            <a:avLst/>
          </a:prstGeom>
        </p:spPr>
      </p:pic>
    </p:spTree>
    <p:extLst>
      <p:ext uri="{BB962C8B-B14F-4D97-AF65-F5344CB8AC3E}">
        <p14:creationId xmlns:p14="http://schemas.microsoft.com/office/powerpoint/2010/main" val="175844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CCDE4487-7C75-4170-A924-A6BEDCF443DF}" type="datetime1">
              <a:rPr lang="nb-NO" smtClean="0"/>
              <a:pPr/>
              <a:t>15.05.2017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35244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831600B-EDD6-4224-A159-661564F0BA58}" type="datetime1">
              <a:rPr lang="nb-NO" smtClean="0"/>
              <a:pPr/>
              <a:t>15.05.2017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121401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C06F693B-44F8-4886-AC8B-458788D90BCE}" type="datetime1">
              <a:rPr lang="nb-NO" smtClean="0"/>
              <a:pPr/>
              <a:t>15.05.2017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136740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BF5E6D9-F996-4751-827F-9F11922D3869}" type="datetime1">
              <a:rPr lang="nb-NO" smtClean="0"/>
              <a:pPr/>
              <a:t>15.05.2017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405788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6" name="Rektangel 5"/>
          <p:cNvSpPr/>
          <p:nvPr userDrawn="1"/>
        </p:nvSpPr>
        <p:spPr>
          <a:xfrm>
            <a:off x="0" y="0"/>
            <a:ext cx="9144000" cy="5877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3" name="Plassholder for dato 2"/>
          <p:cNvSpPr>
            <a:spLocks noGrp="1"/>
          </p:cNvSpPr>
          <p:nvPr>
            <p:ph type="dt" sz="half" idx="10"/>
          </p:nvPr>
        </p:nvSpPr>
        <p:spPr/>
        <p:txBody>
          <a:bodyPr/>
          <a:lstStyle/>
          <a:p>
            <a:fld id="{096293BC-BA9D-4708-B647-04C7FC0D0695}" type="datetime1">
              <a:rPr lang="nb-NO" smtClean="0"/>
              <a:pPr/>
              <a:t>15.05.2017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454497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115615" y="4406900"/>
            <a:ext cx="7379097" cy="1362075"/>
          </a:xfrm>
        </p:spPr>
        <p:txBody>
          <a:bodyPr anchor="t"/>
          <a:lstStyle>
            <a:lvl1pPr algn="l">
              <a:defRPr sz="4000" b="1" cap="none" baseline="0"/>
            </a:lvl1pPr>
          </a:lstStyle>
          <a:p>
            <a:r>
              <a:rPr lang="nb-NO"/>
              <a:t>Klikk for å redigere tittelstil</a:t>
            </a:r>
            <a:endParaRPr lang="nb-NO" dirty="0"/>
          </a:p>
        </p:txBody>
      </p:sp>
      <p:sp>
        <p:nvSpPr>
          <p:cNvPr id="3" name="Plassholder for tekst 2"/>
          <p:cNvSpPr>
            <a:spLocks noGrp="1"/>
          </p:cNvSpPr>
          <p:nvPr>
            <p:ph type="body" idx="1"/>
          </p:nvPr>
        </p:nvSpPr>
        <p:spPr>
          <a:xfrm>
            <a:off x="1115615" y="2906713"/>
            <a:ext cx="737909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85F2CD3C-697B-423D-8BDD-504B7FA0FC17}" type="datetime1">
              <a:rPr lang="nb-NO" smtClean="0"/>
              <a:pPr/>
              <a:t>15.05.2017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1871077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B634758C-7E45-473D-8A53-91E388704EB1}" type="datetime1">
              <a:rPr lang="nb-NO" smtClean="0"/>
              <a:pPr/>
              <a:t>15.05.2017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53925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117FA77-407D-4E27-AE51-B30CEA79F323}" type="datetime1">
              <a:rPr lang="nb-NO" smtClean="0"/>
              <a:pPr/>
              <a:t>15.05.2017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3736042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A571AB4D-357F-44AD-96D9-57D295DD4586}" type="datetime1">
              <a:rPr lang="nb-NO" smtClean="0"/>
              <a:pPr/>
              <a:t>15.05.2017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410415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8318FC3-2B72-4D6E-A835-CBE5B91DEC43}" type="datetime1">
              <a:rPr lang="nb-NO" smtClean="0"/>
              <a:pPr/>
              <a:t>15.05.2017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793624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C57526F-346D-4CAB-B27C-28019ED4105C}" type="datetime1">
              <a:rPr lang="nb-NO" smtClean="0"/>
              <a:pPr/>
              <a:t>15.05.2017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71770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457200" y="6545237"/>
            <a:ext cx="802432" cy="268139"/>
          </a:xfrm>
          <a:prstGeom prst="rect">
            <a:avLst/>
          </a:prstGeom>
        </p:spPr>
        <p:txBody>
          <a:bodyPr vert="horz" lIns="0" tIns="0" rIns="0" bIns="0" rtlCol="0" anchor="ctr"/>
          <a:lstStyle>
            <a:lvl1pPr algn="l">
              <a:defRPr sz="1000">
                <a:solidFill>
                  <a:schemeClr val="tx1">
                    <a:tint val="75000"/>
                  </a:schemeClr>
                </a:solidFill>
              </a:defRPr>
            </a:lvl1pPr>
          </a:lstStyle>
          <a:p>
            <a:fld id="{6FCD0153-54B6-43CA-A316-056AA2D99332}" type="datetime1">
              <a:rPr lang="nb-NO" smtClean="0"/>
              <a:pPr/>
              <a:t>15.05.2017</a:t>
            </a:fld>
            <a:endParaRPr lang="nb-NO" dirty="0"/>
          </a:p>
        </p:txBody>
      </p:sp>
      <p:sp>
        <p:nvSpPr>
          <p:cNvPr id="5" name="Plassholder for bunntekst 4"/>
          <p:cNvSpPr>
            <a:spLocks noGrp="1"/>
          </p:cNvSpPr>
          <p:nvPr>
            <p:ph type="ftr" sz="quarter" idx="3"/>
          </p:nvPr>
        </p:nvSpPr>
        <p:spPr>
          <a:xfrm>
            <a:off x="1331640" y="6545237"/>
            <a:ext cx="4032448" cy="268139"/>
          </a:xfrm>
          <a:prstGeom prst="rect">
            <a:avLst/>
          </a:prstGeom>
        </p:spPr>
        <p:txBody>
          <a:bodyPr vert="horz" lIns="0" tIns="0" rIns="0" bIns="0" rtlCol="0" anchor="ctr"/>
          <a:lstStyle>
            <a:lvl1pPr algn="ctr">
              <a:defRPr sz="10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5785792" y="6545237"/>
            <a:ext cx="442392" cy="268139"/>
          </a:xfrm>
          <a:prstGeom prst="rect">
            <a:avLst/>
          </a:prstGeom>
        </p:spPr>
        <p:txBody>
          <a:bodyPr vert="horz" lIns="0" tIns="0" rIns="0" bIns="0" rtlCol="0" anchor="ctr"/>
          <a:lstStyle>
            <a:lvl1pPr algn="l">
              <a:defRPr sz="1000">
                <a:solidFill>
                  <a:schemeClr val="tx1">
                    <a:tint val="75000"/>
                  </a:schemeClr>
                </a:solidFill>
              </a:defRPr>
            </a:lvl1pPr>
          </a:lstStyle>
          <a:p>
            <a:fld id="{71FC3D63-8603-43E3-9285-1800AE477FF4}" type="slidenum">
              <a:rPr lang="nb-NO" smtClean="0"/>
              <a:pPr/>
              <a:t>‹#›</a:t>
            </a:fld>
            <a:endParaRPr lang="nb-NO" dirty="0"/>
          </a:p>
        </p:txBody>
      </p:sp>
      <p:pic>
        <p:nvPicPr>
          <p:cNvPr id="7" name="Bild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300192" y="6475711"/>
            <a:ext cx="2673042" cy="288032"/>
          </a:xfrm>
          <a:prstGeom prst="rect">
            <a:avLst/>
          </a:prstGeom>
        </p:spPr>
      </p:pic>
      <p:sp>
        <p:nvSpPr>
          <p:cNvPr id="9" name="Plassholder for lysbildenummer 5"/>
          <p:cNvSpPr txBox="1">
            <a:spLocks/>
          </p:cNvSpPr>
          <p:nvPr userDrawn="1"/>
        </p:nvSpPr>
        <p:spPr>
          <a:xfrm>
            <a:off x="5292080" y="6545237"/>
            <a:ext cx="442392" cy="268139"/>
          </a:xfrm>
          <a:prstGeom prst="rect">
            <a:avLst/>
          </a:prstGeom>
        </p:spPr>
        <p:txBody>
          <a:bodyPr vert="horz" lIns="0" tIns="0" rIns="0" bIns="0" rtlCol="0" anchor="ctr"/>
          <a:lstStyle>
            <a:lvl1pPr algn="l">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chemeClr val="tx1">
                    <a:tint val="75000"/>
                  </a:schemeClr>
                </a:solidFill>
                <a:effectLst/>
                <a:uLnTx/>
                <a:uFillTx/>
                <a:latin typeface="+mn-lt"/>
                <a:ea typeface="+mn-ea"/>
                <a:cs typeface="+mn-cs"/>
              </a:rPr>
              <a:t>Side</a:t>
            </a:r>
          </a:p>
        </p:txBody>
      </p:sp>
    </p:spTree>
    <p:extLst>
      <p:ext uri="{BB962C8B-B14F-4D97-AF65-F5344CB8AC3E}">
        <p14:creationId xmlns:p14="http://schemas.microsoft.com/office/powerpoint/2010/main" val="1283872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p:titleStyle>
    <p:bodyStyle>
      <a:lvl1pPr marL="180000" indent="-180000" algn="l" defTabSz="914400" rtl="0" eaLnBrk="1" latinLnBrk="0" hangingPunct="1">
        <a:spcBef>
          <a:spcPct val="20000"/>
        </a:spcBef>
        <a:buClrTx/>
        <a:buFont typeface="Wingdings" pitchFamily="2" charset="2"/>
        <a:buChar char="§"/>
        <a:defRPr sz="2400" kern="1200">
          <a:solidFill>
            <a:schemeClr val="tx1"/>
          </a:solidFill>
          <a:latin typeface="+mn-lt"/>
          <a:ea typeface="+mn-ea"/>
          <a:cs typeface="+mn-cs"/>
        </a:defRPr>
      </a:lvl1pPr>
      <a:lvl2pPr marL="720000" indent="-180000" algn="l" defTabSz="914400" rtl="0" eaLnBrk="1" latinLnBrk="0" hangingPunct="1">
        <a:spcBef>
          <a:spcPct val="20000"/>
        </a:spcBef>
        <a:buClr>
          <a:schemeClr val="bg2">
            <a:lumMod val="50000"/>
          </a:schemeClr>
        </a:buClr>
        <a:buFont typeface="Wingdings" pitchFamily="2" charset="2"/>
        <a:buChar char="§"/>
        <a:defRPr sz="2000" i="1" kern="1200">
          <a:solidFill>
            <a:schemeClr val="tx1"/>
          </a:solidFill>
          <a:latin typeface="+mn-lt"/>
          <a:ea typeface="+mn-ea"/>
          <a:cs typeface="+mn-cs"/>
        </a:defRPr>
      </a:lvl2pPr>
      <a:lvl3pPr marL="1080000" indent="-180000" algn="l" defTabSz="914400" rtl="0" eaLnBrk="1" latinLnBrk="0" hangingPunct="1">
        <a:spcBef>
          <a:spcPct val="20000"/>
        </a:spcBef>
        <a:buClr>
          <a:schemeClr val="bg2">
            <a:lumMod val="90000"/>
          </a:schemeClr>
        </a:buClr>
        <a:buFont typeface="Wingdings" pitchFamily="2" charset="2"/>
        <a:buChar char="§"/>
        <a:defRPr sz="1800" kern="1200">
          <a:solidFill>
            <a:schemeClr val="tx1"/>
          </a:solidFill>
          <a:latin typeface="+mn-lt"/>
          <a:ea typeface="+mn-ea"/>
          <a:cs typeface="+mn-cs"/>
        </a:defRPr>
      </a:lvl3pPr>
      <a:lvl4pPr marL="1620000" indent="-180000" algn="l" defTabSz="914400" rtl="0" eaLnBrk="1" latinLnBrk="0" hangingPunct="1">
        <a:spcBef>
          <a:spcPct val="20000"/>
        </a:spcBef>
        <a:buClr>
          <a:schemeClr val="bg2">
            <a:lumMod val="90000"/>
          </a:schemeClr>
        </a:buClr>
        <a:buFont typeface="Wingdings" pitchFamily="2" charset="2"/>
        <a:buChar char="§"/>
        <a:defRPr sz="1800" i="1" kern="1200">
          <a:solidFill>
            <a:schemeClr val="tx1"/>
          </a:solidFill>
          <a:latin typeface="+mn-lt"/>
          <a:ea typeface="+mn-ea"/>
          <a:cs typeface="+mn-cs"/>
        </a:defRPr>
      </a:lvl4pPr>
      <a:lvl5pPr marL="1980000" indent="-180000" algn="l" defTabSz="914400" rtl="0" eaLnBrk="1" latinLnBrk="0" hangingPunct="1">
        <a:spcBef>
          <a:spcPct val="20000"/>
        </a:spcBef>
        <a:buClr>
          <a:schemeClr val="bg2"/>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3200" dirty="0"/>
              <a:t>Mobilitet når du trenger det: Bildeling og innovative forretningsmodeller</a:t>
            </a:r>
          </a:p>
        </p:txBody>
      </p:sp>
      <p:sp>
        <p:nvSpPr>
          <p:cNvPr id="3" name="Undertittel 2"/>
          <p:cNvSpPr>
            <a:spLocks noGrp="1"/>
          </p:cNvSpPr>
          <p:nvPr>
            <p:ph type="subTitle" idx="1"/>
          </p:nvPr>
        </p:nvSpPr>
        <p:spPr/>
        <p:txBody>
          <a:bodyPr>
            <a:normAutofit/>
          </a:bodyPr>
          <a:lstStyle/>
          <a:p>
            <a:r>
              <a:rPr lang="nb-NO" sz="2000" dirty="0"/>
              <a:t>Presentasjon på TØI-frokostseminar: Delemobilitet – et svar på fremtidens transportutfordring?</a:t>
            </a:r>
          </a:p>
          <a:p>
            <a:endParaRPr lang="nb-NO" sz="2000" dirty="0"/>
          </a:p>
          <a:p>
            <a:r>
              <a:rPr lang="nb-NO" sz="2000" dirty="0"/>
              <a:t>Ove Langeland, forskningsleder TØI</a:t>
            </a:r>
          </a:p>
        </p:txBody>
      </p:sp>
      <p:pic>
        <p:nvPicPr>
          <p:cNvPr id="4" name="Bilde 3"/>
          <p:cNvPicPr>
            <a:picLocks noChangeAspect="1"/>
          </p:cNvPicPr>
          <p:nvPr/>
        </p:nvPicPr>
        <p:blipFill>
          <a:blip r:embed="rId3"/>
          <a:stretch>
            <a:fillRect/>
          </a:stretch>
        </p:blipFill>
        <p:spPr>
          <a:xfrm>
            <a:off x="5486400" y="381000"/>
            <a:ext cx="2010286" cy="1161827"/>
          </a:xfrm>
          <a:prstGeom prst="rect">
            <a:avLst/>
          </a:prstGeom>
        </p:spPr>
      </p:pic>
    </p:spTree>
    <p:extLst>
      <p:ext uri="{BB962C8B-B14F-4D97-AF65-F5344CB8AC3E}">
        <p14:creationId xmlns:p14="http://schemas.microsoft.com/office/powerpoint/2010/main" val="3640522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Bildeling – hva er nytt? </a:t>
            </a:r>
          </a:p>
        </p:txBody>
      </p:sp>
      <p:pic>
        <p:nvPicPr>
          <p:cNvPr id="5" name="Plassholder for innhold 4"/>
          <p:cNvPicPr>
            <a:picLocks noGrp="1" noChangeAspect="1"/>
          </p:cNvPicPr>
          <p:nvPr>
            <p:ph idx="1"/>
          </p:nvPr>
        </p:nvPicPr>
        <p:blipFill>
          <a:blip r:embed="rId3"/>
          <a:stretch>
            <a:fillRect/>
          </a:stretch>
        </p:blipFill>
        <p:spPr>
          <a:xfrm>
            <a:off x="457200" y="1828800"/>
            <a:ext cx="4089400" cy="1752600"/>
          </a:xfrm>
          <a:prstGeom prst="rect">
            <a:avLst/>
          </a:prstGeom>
        </p:spPr>
      </p:pic>
      <p:sp>
        <p:nvSpPr>
          <p:cNvPr id="4" name="Plassholder for lysbildenummer 3"/>
          <p:cNvSpPr>
            <a:spLocks noGrp="1"/>
          </p:cNvSpPr>
          <p:nvPr>
            <p:ph type="sldNum" sz="quarter" idx="12"/>
          </p:nvPr>
        </p:nvSpPr>
        <p:spPr/>
        <p:txBody>
          <a:bodyPr/>
          <a:lstStyle/>
          <a:p>
            <a:fld id="{71FC3D63-8603-43E3-9285-1800AE477FF4}" type="slidenum">
              <a:rPr lang="nb-NO" smtClean="0"/>
              <a:pPr/>
              <a:t>2</a:t>
            </a:fld>
            <a:endParaRPr lang="nb-NO"/>
          </a:p>
        </p:txBody>
      </p:sp>
      <p:pic>
        <p:nvPicPr>
          <p:cNvPr id="6" name="Bilde 5"/>
          <p:cNvPicPr>
            <a:picLocks noChangeAspect="1"/>
          </p:cNvPicPr>
          <p:nvPr/>
        </p:nvPicPr>
        <p:blipFill>
          <a:blip r:embed="rId4"/>
          <a:stretch>
            <a:fillRect/>
          </a:stretch>
        </p:blipFill>
        <p:spPr>
          <a:xfrm flipH="1">
            <a:off x="4585447" y="3733800"/>
            <a:ext cx="3956893" cy="2640706"/>
          </a:xfrm>
          <a:prstGeom prst="rect">
            <a:avLst/>
          </a:prstGeom>
        </p:spPr>
      </p:pic>
      <p:sp>
        <p:nvSpPr>
          <p:cNvPr id="7" name="Rektangel 6"/>
          <p:cNvSpPr/>
          <p:nvPr/>
        </p:nvSpPr>
        <p:spPr>
          <a:xfrm>
            <a:off x="5105400" y="1828800"/>
            <a:ext cx="2971800" cy="954107"/>
          </a:xfrm>
          <a:prstGeom prst="rect">
            <a:avLst/>
          </a:prstGeom>
        </p:spPr>
        <p:txBody>
          <a:bodyPr wrap="square">
            <a:spAutoFit/>
          </a:bodyPr>
          <a:lstStyle/>
          <a:p>
            <a:r>
              <a:rPr lang="nb-NO" sz="2800" dirty="0"/>
              <a:t>Fra produkt til tjeneste</a:t>
            </a:r>
          </a:p>
        </p:txBody>
      </p:sp>
      <p:sp>
        <p:nvSpPr>
          <p:cNvPr id="8" name="Rektangel 7"/>
          <p:cNvSpPr/>
          <p:nvPr/>
        </p:nvSpPr>
        <p:spPr>
          <a:xfrm>
            <a:off x="665500" y="4343400"/>
            <a:ext cx="2643672" cy="954107"/>
          </a:xfrm>
          <a:prstGeom prst="rect">
            <a:avLst/>
          </a:prstGeom>
        </p:spPr>
        <p:txBody>
          <a:bodyPr wrap="none">
            <a:spAutoFit/>
          </a:bodyPr>
          <a:lstStyle/>
          <a:p>
            <a:r>
              <a:rPr lang="nb-NO" sz="2800" dirty="0"/>
              <a:t>Fra eierskap til </a:t>
            </a:r>
          </a:p>
          <a:p>
            <a:r>
              <a:rPr lang="nb-NO" sz="2800" dirty="0"/>
              <a:t>tilgjengelighet </a:t>
            </a:r>
          </a:p>
        </p:txBody>
      </p:sp>
    </p:spTree>
    <p:extLst>
      <p:ext uri="{BB962C8B-B14F-4D97-AF65-F5344CB8AC3E}">
        <p14:creationId xmlns:p14="http://schemas.microsoft.com/office/powerpoint/2010/main" val="656675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dirty="0"/>
              <a:t>Bildeling – innovative forretningsmodeller</a:t>
            </a:r>
          </a:p>
        </p:txBody>
      </p:sp>
      <p:pic>
        <p:nvPicPr>
          <p:cNvPr id="5" name="Plassholder for innhold 4"/>
          <p:cNvPicPr>
            <a:picLocks noGrp="1" noChangeAspect="1"/>
          </p:cNvPicPr>
          <p:nvPr>
            <p:ph idx="1"/>
          </p:nvPr>
        </p:nvPicPr>
        <p:blipFill>
          <a:blip r:embed="rId3"/>
          <a:stretch>
            <a:fillRect/>
          </a:stretch>
        </p:blipFill>
        <p:spPr>
          <a:xfrm>
            <a:off x="1187756" y="1600200"/>
            <a:ext cx="6402223" cy="4800600"/>
          </a:xfrm>
          <a:prstGeom prst="rect">
            <a:avLst/>
          </a:prstGeom>
        </p:spPr>
      </p:pic>
      <p:sp>
        <p:nvSpPr>
          <p:cNvPr id="4" name="Plassholder for lysbildenummer 3"/>
          <p:cNvSpPr>
            <a:spLocks noGrp="1"/>
          </p:cNvSpPr>
          <p:nvPr>
            <p:ph type="sldNum" sz="quarter" idx="12"/>
          </p:nvPr>
        </p:nvSpPr>
        <p:spPr/>
        <p:txBody>
          <a:bodyPr/>
          <a:lstStyle/>
          <a:p>
            <a:fld id="{71FC3D63-8603-43E3-9285-1800AE477FF4}" type="slidenum">
              <a:rPr lang="nb-NO" smtClean="0"/>
              <a:pPr/>
              <a:t>3</a:t>
            </a:fld>
            <a:endParaRPr lang="nb-NO"/>
          </a:p>
        </p:txBody>
      </p:sp>
    </p:spTree>
    <p:extLst>
      <p:ext uri="{BB962C8B-B14F-4D97-AF65-F5344CB8AC3E}">
        <p14:creationId xmlns:p14="http://schemas.microsoft.com/office/powerpoint/2010/main" val="1016479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Bildeling – ulike forretningsmodeller </a:t>
            </a:r>
          </a:p>
        </p:txBody>
      </p:sp>
      <p:sp>
        <p:nvSpPr>
          <p:cNvPr id="4" name="Plassholder for lysbildenummer 3"/>
          <p:cNvSpPr>
            <a:spLocks noGrp="1"/>
          </p:cNvSpPr>
          <p:nvPr>
            <p:ph type="sldNum" sz="quarter" idx="12"/>
          </p:nvPr>
        </p:nvSpPr>
        <p:spPr/>
        <p:txBody>
          <a:bodyPr/>
          <a:lstStyle/>
          <a:p>
            <a:fld id="{71FC3D63-8603-43E3-9285-1800AE477FF4}" type="slidenum">
              <a:rPr lang="nb-NO" smtClean="0"/>
              <a:pPr/>
              <a:t>4</a:t>
            </a:fld>
            <a:endParaRPr lang="nb-NO"/>
          </a:p>
        </p:txBody>
      </p:sp>
      <p:sp>
        <p:nvSpPr>
          <p:cNvPr id="7" name="Plassholder for innhold 6"/>
          <p:cNvSpPr>
            <a:spLocks noGrp="1"/>
          </p:cNvSpPr>
          <p:nvPr>
            <p:ph idx="1"/>
          </p:nvPr>
        </p:nvSpPr>
        <p:spPr>
          <a:xfrm>
            <a:off x="457200" y="1417638"/>
            <a:ext cx="8229600" cy="4708525"/>
          </a:xfrm>
        </p:spPr>
        <p:txBody>
          <a:bodyPr>
            <a:normAutofit/>
          </a:bodyPr>
          <a:lstStyle/>
          <a:p>
            <a:r>
              <a:rPr lang="nb-NO" dirty="0"/>
              <a:t>B2C (business-to-</a:t>
            </a:r>
            <a:r>
              <a:rPr lang="nb-NO" dirty="0" err="1"/>
              <a:t>consumer</a:t>
            </a:r>
            <a:r>
              <a:rPr lang="nb-NO" dirty="0"/>
              <a:t>)</a:t>
            </a:r>
          </a:p>
          <a:p>
            <a:pPr marL="0" indent="0">
              <a:buNone/>
            </a:pPr>
            <a:r>
              <a:rPr lang="nb-NO" sz="1600" dirty="0"/>
              <a:t>(Bilkollektivet - privat samvirke-/</a:t>
            </a:r>
            <a:r>
              <a:rPr lang="nb-NO" sz="1600" dirty="0" err="1"/>
              <a:t>medlemsbasert</a:t>
            </a:r>
            <a:r>
              <a:rPr lang="nb-NO" sz="1600" dirty="0"/>
              <a:t> bildeling, </a:t>
            </a:r>
          </a:p>
          <a:p>
            <a:pPr marL="0" indent="0">
              <a:buNone/>
            </a:pPr>
            <a:r>
              <a:rPr lang="nb-NO" sz="1600" dirty="0" err="1"/>
              <a:t>Herz</a:t>
            </a:r>
            <a:r>
              <a:rPr lang="nb-NO" sz="1600" dirty="0"/>
              <a:t> </a:t>
            </a:r>
            <a:r>
              <a:rPr lang="nb-NO" sz="1600" dirty="0" err="1"/>
              <a:t>bilpool</a:t>
            </a:r>
            <a:r>
              <a:rPr lang="nb-NO" sz="1600" dirty="0"/>
              <a:t> – utleie til private og bedrifter, begge har egen </a:t>
            </a:r>
          </a:p>
          <a:p>
            <a:pPr marL="0" indent="0">
              <a:buNone/>
            </a:pPr>
            <a:r>
              <a:rPr lang="nb-NO" sz="1600" dirty="0"/>
              <a:t>bilflåte)</a:t>
            </a:r>
          </a:p>
          <a:p>
            <a:endParaRPr lang="nb-NO" dirty="0"/>
          </a:p>
          <a:p>
            <a:r>
              <a:rPr lang="nb-NO" dirty="0"/>
              <a:t>B2B (business-to-business)</a:t>
            </a:r>
          </a:p>
          <a:p>
            <a:pPr marL="0" indent="0">
              <a:buNone/>
            </a:pPr>
            <a:r>
              <a:rPr lang="nb-NO" sz="1600" dirty="0"/>
              <a:t>(</a:t>
            </a:r>
            <a:r>
              <a:rPr lang="nb-NO" sz="1600" dirty="0" err="1"/>
              <a:t>Move</a:t>
            </a:r>
            <a:r>
              <a:rPr lang="nb-NO" sz="1600" dirty="0"/>
              <a:t> </a:t>
            </a:r>
            <a:r>
              <a:rPr lang="nb-NO" sz="1600" dirty="0" err="1"/>
              <a:t>About</a:t>
            </a:r>
            <a:r>
              <a:rPr lang="nb-NO" sz="1600" dirty="0"/>
              <a:t> - privat kommersiell bildeling, egen bilflåte, </a:t>
            </a:r>
          </a:p>
          <a:p>
            <a:pPr marL="0" indent="0">
              <a:buNone/>
            </a:pPr>
            <a:r>
              <a:rPr lang="nb-NO" sz="1600" dirty="0"/>
              <a:t>bare el-biler)</a:t>
            </a:r>
          </a:p>
          <a:p>
            <a:pPr marL="0" indent="0">
              <a:buNone/>
            </a:pPr>
            <a:endParaRPr lang="nb-NO" dirty="0"/>
          </a:p>
          <a:p>
            <a:endParaRPr lang="nb-NO" dirty="0"/>
          </a:p>
          <a:p>
            <a:r>
              <a:rPr lang="nb-NO" dirty="0"/>
              <a:t>P2P (peer-to-peer)</a:t>
            </a:r>
          </a:p>
          <a:p>
            <a:pPr marL="0" indent="0">
              <a:buNone/>
            </a:pPr>
            <a:r>
              <a:rPr lang="nb-NO" sz="1600" dirty="0"/>
              <a:t>(</a:t>
            </a:r>
            <a:r>
              <a:rPr lang="nb-NO" sz="1600" dirty="0" err="1"/>
              <a:t>Nabobil</a:t>
            </a:r>
            <a:r>
              <a:rPr lang="nb-NO" sz="1600" dirty="0"/>
              <a:t> - utleie av private biler, utnytte ledige ressurser)</a:t>
            </a:r>
          </a:p>
          <a:p>
            <a:endParaRPr lang="nb-NO" dirty="0"/>
          </a:p>
          <a:p>
            <a:endParaRPr lang="nb-NO" dirty="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425" y="2990424"/>
            <a:ext cx="2449183" cy="1629820"/>
          </a:xfrm>
          <a:prstGeom prst="rect">
            <a:avLst/>
          </a:prstGeom>
        </p:spPr>
      </p:pic>
      <p:pic>
        <p:nvPicPr>
          <p:cNvPr id="9" name="Bilde 8"/>
          <p:cNvPicPr>
            <a:picLocks noChangeAspect="1"/>
          </p:cNvPicPr>
          <p:nvPr/>
        </p:nvPicPr>
        <p:blipFill>
          <a:blip r:embed="rId4"/>
          <a:stretch>
            <a:fillRect/>
          </a:stretch>
        </p:blipFill>
        <p:spPr>
          <a:xfrm>
            <a:off x="6067425" y="1304386"/>
            <a:ext cx="2438400" cy="1617950"/>
          </a:xfrm>
          <a:prstGeom prst="rect">
            <a:avLst/>
          </a:prstGeom>
        </p:spPr>
      </p:pic>
      <p:pic>
        <p:nvPicPr>
          <p:cNvPr id="10" name="Bilde 9"/>
          <p:cNvPicPr>
            <a:picLocks noChangeAspect="1"/>
          </p:cNvPicPr>
          <p:nvPr/>
        </p:nvPicPr>
        <p:blipFill>
          <a:blip r:embed="rId5"/>
          <a:stretch>
            <a:fillRect/>
          </a:stretch>
        </p:blipFill>
        <p:spPr>
          <a:xfrm>
            <a:off x="5640058" y="4876800"/>
            <a:ext cx="2876550" cy="1094945"/>
          </a:xfrm>
          <a:prstGeom prst="rect">
            <a:avLst/>
          </a:prstGeom>
        </p:spPr>
      </p:pic>
    </p:spTree>
    <p:extLst>
      <p:ext uri="{BB962C8B-B14F-4D97-AF65-F5344CB8AC3E}">
        <p14:creationId xmlns:p14="http://schemas.microsoft.com/office/powerpoint/2010/main" val="862607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dirty="0"/>
              <a:t>Forretningsmodeller – geografi, teknologi, miljø og klima</a:t>
            </a:r>
          </a:p>
        </p:txBody>
      </p:sp>
      <p:pic>
        <p:nvPicPr>
          <p:cNvPr id="5" name="Plassholder for innhold 4"/>
          <p:cNvPicPr>
            <a:picLocks noGrp="1" noChangeAspect="1"/>
          </p:cNvPicPr>
          <p:nvPr>
            <p:ph idx="1"/>
          </p:nvPr>
        </p:nvPicPr>
        <p:blipFill>
          <a:blip r:embed="rId3"/>
          <a:stretch>
            <a:fillRect/>
          </a:stretch>
        </p:blipFill>
        <p:spPr>
          <a:xfrm>
            <a:off x="819587" y="1613562"/>
            <a:ext cx="7504826" cy="4499238"/>
          </a:xfrm>
          <a:prstGeom prst="rect">
            <a:avLst/>
          </a:prstGeom>
        </p:spPr>
      </p:pic>
      <p:sp>
        <p:nvSpPr>
          <p:cNvPr id="4" name="Plassholder for lysbildenummer 3"/>
          <p:cNvSpPr>
            <a:spLocks noGrp="1"/>
          </p:cNvSpPr>
          <p:nvPr>
            <p:ph type="sldNum" sz="quarter" idx="12"/>
          </p:nvPr>
        </p:nvSpPr>
        <p:spPr/>
        <p:txBody>
          <a:bodyPr/>
          <a:lstStyle/>
          <a:p>
            <a:fld id="{71FC3D63-8603-43E3-9285-1800AE477FF4}" type="slidenum">
              <a:rPr lang="nb-NO" smtClean="0"/>
              <a:pPr/>
              <a:t>5</a:t>
            </a:fld>
            <a:endParaRPr lang="nb-NO"/>
          </a:p>
        </p:txBody>
      </p:sp>
    </p:spTree>
    <p:extLst>
      <p:ext uri="{BB962C8B-B14F-4D97-AF65-F5344CB8AC3E}">
        <p14:creationId xmlns:p14="http://schemas.microsoft.com/office/powerpoint/2010/main" val="391914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Bildeling – bare et element i et integrert intermodalt transportsystem (</a:t>
            </a:r>
            <a:r>
              <a:rPr lang="nb-NO" dirty="0" err="1"/>
              <a:t>MaaS</a:t>
            </a:r>
            <a:r>
              <a:rPr lang="nb-NO" dirty="0"/>
              <a:t>)</a:t>
            </a:r>
          </a:p>
        </p:txBody>
      </p:sp>
      <p:sp>
        <p:nvSpPr>
          <p:cNvPr id="5" name="Plassholder for lysbildenummer 4"/>
          <p:cNvSpPr>
            <a:spLocks noGrp="1"/>
          </p:cNvSpPr>
          <p:nvPr>
            <p:ph type="sldNum" sz="quarter" idx="12"/>
          </p:nvPr>
        </p:nvSpPr>
        <p:spPr/>
        <p:txBody>
          <a:bodyPr/>
          <a:lstStyle/>
          <a:p>
            <a:fld id="{71FC3D63-8603-43E3-9285-1800AE477FF4}" type="slidenum">
              <a:rPr lang="nb-NO" smtClean="0"/>
              <a:pPr/>
              <a:t>6</a:t>
            </a:fld>
            <a:endParaRPr lang="nb-NO"/>
          </a:p>
        </p:txBody>
      </p:sp>
      <p:pic>
        <p:nvPicPr>
          <p:cNvPr id="6" name="Plassholder for innhold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264" y="1600200"/>
            <a:ext cx="3394472" cy="4525963"/>
          </a:xfrm>
        </p:spPr>
      </p:pic>
      <p:pic>
        <p:nvPicPr>
          <p:cNvPr id="9" name="Plassholder for innhold 8"/>
          <p:cNvPicPr>
            <a:picLocks noGrp="1" noChangeAspect="1"/>
          </p:cNvPicPr>
          <p:nvPr>
            <p:ph sz="half" idx="2"/>
          </p:nvPr>
        </p:nvPicPr>
        <p:blipFill>
          <a:blip r:embed="rId4"/>
          <a:stretch>
            <a:fillRect/>
          </a:stretch>
        </p:blipFill>
        <p:spPr>
          <a:xfrm>
            <a:off x="4300008" y="2133600"/>
            <a:ext cx="4673600" cy="3505200"/>
          </a:xfrm>
          <a:prstGeom prst="rect">
            <a:avLst/>
          </a:prstGeom>
        </p:spPr>
      </p:pic>
    </p:spTree>
    <p:extLst>
      <p:ext uri="{BB962C8B-B14F-4D97-AF65-F5344CB8AC3E}">
        <p14:creationId xmlns:p14="http://schemas.microsoft.com/office/powerpoint/2010/main" val="2472276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Bildeling – drivere og barrierer</a:t>
            </a:r>
          </a:p>
        </p:txBody>
      </p:sp>
      <p:sp>
        <p:nvSpPr>
          <p:cNvPr id="5" name="Plassholder for innhold 4"/>
          <p:cNvSpPr>
            <a:spLocks noGrp="1"/>
          </p:cNvSpPr>
          <p:nvPr>
            <p:ph sz="half" idx="1"/>
          </p:nvPr>
        </p:nvSpPr>
        <p:spPr/>
        <p:txBody>
          <a:bodyPr/>
          <a:lstStyle/>
          <a:p>
            <a:r>
              <a:rPr lang="nb-NO" dirty="0"/>
              <a:t>Drivere: </a:t>
            </a:r>
          </a:p>
          <a:p>
            <a:pPr lvl="1"/>
            <a:r>
              <a:rPr lang="nb-NO" dirty="0"/>
              <a:t>Teknologi</a:t>
            </a:r>
          </a:p>
          <a:p>
            <a:pPr lvl="1"/>
            <a:r>
              <a:rPr lang="nb-NO" dirty="0"/>
              <a:t>Regulering (gulrot og pisk)</a:t>
            </a:r>
          </a:p>
          <a:p>
            <a:pPr lvl="1"/>
            <a:r>
              <a:rPr lang="nb-NO" dirty="0"/>
              <a:t>Økonomiske </a:t>
            </a:r>
            <a:r>
              <a:rPr lang="nb-NO" dirty="0" err="1"/>
              <a:t>incetiver</a:t>
            </a:r>
            <a:endParaRPr lang="nb-NO" dirty="0"/>
          </a:p>
          <a:p>
            <a:pPr lvl="1"/>
            <a:r>
              <a:rPr lang="nb-NO" dirty="0"/>
              <a:t>Lønnsomt å dele </a:t>
            </a:r>
          </a:p>
          <a:p>
            <a:pPr lvl="1"/>
            <a:r>
              <a:rPr lang="nb-NO" dirty="0"/>
              <a:t>Godt kollektivsystem</a:t>
            </a:r>
          </a:p>
          <a:p>
            <a:pPr lvl="1"/>
            <a:r>
              <a:rPr lang="nb-NO" dirty="0"/>
              <a:t>Førerløse biler </a:t>
            </a:r>
          </a:p>
          <a:p>
            <a:pPr marL="540000" lvl="1" indent="0">
              <a:buNone/>
            </a:pPr>
            <a:endParaRPr lang="nb-NO" dirty="0"/>
          </a:p>
        </p:txBody>
      </p:sp>
      <p:sp>
        <p:nvSpPr>
          <p:cNvPr id="6" name="Plassholder for innhold 5"/>
          <p:cNvSpPr>
            <a:spLocks noGrp="1"/>
          </p:cNvSpPr>
          <p:nvPr>
            <p:ph sz="half" idx="2"/>
          </p:nvPr>
        </p:nvSpPr>
        <p:spPr/>
        <p:txBody>
          <a:bodyPr/>
          <a:lstStyle/>
          <a:p>
            <a:r>
              <a:rPr lang="nb-NO" dirty="0"/>
              <a:t>Barrierer:</a:t>
            </a:r>
          </a:p>
          <a:p>
            <a:pPr lvl="1"/>
            <a:r>
              <a:rPr lang="nb-NO" dirty="0"/>
              <a:t>Reisevaner, </a:t>
            </a:r>
          </a:p>
          <a:p>
            <a:pPr lvl="1"/>
            <a:r>
              <a:rPr lang="nb-NO" dirty="0"/>
              <a:t>Holdninger til å dele</a:t>
            </a:r>
          </a:p>
          <a:p>
            <a:pPr lvl="1"/>
            <a:r>
              <a:rPr lang="nb-NO" dirty="0"/>
              <a:t>Teknologi </a:t>
            </a:r>
          </a:p>
          <a:p>
            <a:pPr lvl="1"/>
            <a:r>
              <a:rPr lang="nb-NO" dirty="0"/>
              <a:t>Infrastruktur </a:t>
            </a:r>
          </a:p>
          <a:p>
            <a:pPr lvl="2"/>
            <a:r>
              <a:rPr lang="nb-NO" dirty="0"/>
              <a:t>Ladestasjoner</a:t>
            </a:r>
          </a:p>
          <a:p>
            <a:pPr lvl="2"/>
            <a:r>
              <a:rPr lang="nb-NO" dirty="0"/>
              <a:t>Parkering for delebiler </a:t>
            </a:r>
          </a:p>
          <a:p>
            <a:pPr lvl="1"/>
            <a:r>
              <a:rPr lang="nb-NO" dirty="0"/>
              <a:t>Offentlige pilotprosjekter </a:t>
            </a:r>
          </a:p>
        </p:txBody>
      </p:sp>
      <p:sp>
        <p:nvSpPr>
          <p:cNvPr id="4" name="Plassholder for lysbildenummer 3"/>
          <p:cNvSpPr>
            <a:spLocks noGrp="1"/>
          </p:cNvSpPr>
          <p:nvPr>
            <p:ph type="sldNum" sz="quarter" idx="12"/>
          </p:nvPr>
        </p:nvSpPr>
        <p:spPr/>
        <p:txBody>
          <a:bodyPr/>
          <a:lstStyle/>
          <a:p>
            <a:fld id="{71FC3D63-8603-43E3-9285-1800AE477FF4}" type="slidenum">
              <a:rPr lang="nb-NO" smtClean="0"/>
              <a:pPr/>
              <a:t>7</a:t>
            </a:fld>
            <a:endParaRPr lang="nb-NO"/>
          </a:p>
        </p:txBody>
      </p:sp>
    </p:spTree>
    <p:extLst>
      <p:ext uri="{BB962C8B-B14F-4D97-AF65-F5344CB8AC3E}">
        <p14:creationId xmlns:p14="http://schemas.microsoft.com/office/powerpoint/2010/main" val="200321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p:cNvSpPr>
            <a:spLocks noGrp="1"/>
          </p:cNvSpPr>
          <p:nvPr>
            <p:ph type="title"/>
          </p:nvPr>
        </p:nvSpPr>
        <p:spPr/>
        <p:txBody>
          <a:bodyPr>
            <a:normAutofit fontScale="90000"/>
          </a:bodyPr>
          <a:lstStyle/>
          <a:p>
            <a:r>
              <a:rPr lang="nb-NO" b="1" dirty="0"/>
              <a:t>Om få år er privatbilen bare et minne</a:t>
            </a:r>
            <a:endParaRPr lang="nb-NO" dirty="0"/>
          </a:p>
        </p:txBody>
      </p:sp>
      <p:sp>
        <p:nvSpPr>
          <p:cNvPr id="11" name="Plassholder for innhold 10"/>
          <p:cNvSpPr>
            <a:spLocks noGrp="1"/>
          </p:cNvSpPr>
          <p:nvPr>
            <p:ph sz="half" idx="1"/>
          </p:nvPr>
        </p:nvSpPr>
        <p:spPr/>
        <p:txBody>
          <a:bodyPr>
            <a:normAutofit fontScale="62500" lnSpcReduction="20000"/>
          </a:bodyPr>
          <a:lstStyle/>
          <a:p>
            <a:r>
              <a:rPr lang="en-US" dirty="0"/>
              <a:t>By 2030, within 10 years of regulatory approval of fully autonomous vehicles, 95% of all U.S. passenger miles will be served by transport-as-a-service (</a:t>
            </a:r>
            <a:r>
              <a:rPr lang="en-US" dirty="0" err="1"/>
              <a:t>TaaS</a:t>
            </a:r>
            <a:r>
              <a:rPr lang="en-US" dirty="0"/>
              <a:t>) providers who will own and operate fleets of autonomous electric vehicles providing passengers with higher levels of service, faster rides and vastly increased safety at a cost up to 10 times cheaper than today’s individually owned (IO) vehicles. These fleets will include a wide variety of vehicle types, sizes and configurations that meet every kind of consumer need, from driving children to hauling equipment.</a:t>
            </a:r>
            <a:endParaRPr lang="nb-NO" dirty="0"/>
          </a:p>
        </p:txBody>
      </p:sp>
      <p:pic>
        <p:nvPicPr>
          <p:cNvPr id="13" name="Plassholder for innhold 12"/>
          <p:cNvPicPr>
            <a:picLocks noGrp="1" noChangeAspect="1"/>
          </p:cNvPicPr>
          <p:nvPr>
            <p:ph sz="half" idx="2"/>
          </p:nvPr>
        </p:nvPicPr>
        <p:blipFill>
          <a:blip r:embed="rId3"/>
          <a:stretch>
            <a:fillRect/>
          </a:stretch>
        </p:blipFill>
        <p:spPr>
          <a:xfrm>
            <a:off x="4800600" y="1606498"/>
            <a:ext cx="4038600" cy="2269693"/>
          </a:xfrm>
          <a:prstGeom prst="rect">
            <a:avLst/>
          </a:prstGeom>
        </p:spPr>
      </p:pic>
      <p:sp>
        <p:nvSpPr>
          <p:cNvPr id="5" name="Plassholder for lysbildenummer 4"/>
          <p:cNvSpPr>
            <a:spLocks noGrp="1"/>
          </p:cNvSpPr>
          <p:nvPr>
            <p:ph type="sldNum" sz="quarter" idx="12"/>
          </p:nvPr>
        </p:nvSpPr>
        <p:spPr/>
        <p:txBody>
          <a:bodyPr/>
          <a:lstStyle/>
          <a:p>
            <a:fld id="{71FC3D63-8603-43E3-9285-1800AE477FF4}" type="slidenum">
              <a:rPr lang="nb-NO" smtClean="0"/>
              <a:pPr/>
              <a:t>8</a:t>
            </a:fld>
            <a:endParaRPr lang="nb-NO"/>
          </a:p>
        </p:txBody>
      </p:sp>
      <p:sp>
        <p:nvSpPr>
          <p:cNvPr id="15" name="Rektangel 14"/>
          <p:cNvSpPr/>
          <p:nvPr/>
        </p:nvSpPr>
        <p:spPr>
          <a:xfrm>
            <a:off x="4724400" y="4049307"/>
            <a:ext cx="4114800" cy="1754326"/>
          </a:xfrm>
          <a:prstGeom prst="rect">
            <a:avLst/>
          </a:prstGeom>
        </p:spPr>
        <p:txBody>
          <a:bodyPr wrap="square">
            <a:spAutoFit/>
          </a:bodyPr>
          <a:lstStyle/>
          <a:p>
            <a:r>
              <a:rPr lang="nb-NO" sz="1200" dirty="0"/>
              <a:t>Ny teknologi, nye forretningsmodeller, og det økonomiske utslaget av transport som tjeneste fremfor privat bileierskap </a:t>
            </a:r>
          </a:p>
          <a:p>
            <a:r>
              <a:rPr lang="nb-NO" sz="1200" dirty="0"/>
              <a:t>Bilindustrien står overfor samme utvikling som for eksempel musikkindustrien. Før var antall solgte fysiske album den viktigste beregningen. Nå har det endret seg til antall avspillinger. </a:t>
            </a:r>
          </a:p>
          <a:p>
            <a:r>
              <a:rPr lang="nb-NO" sz="1200" dirty="0"/>
              <a:t>For bilindustriens del vil det endre seg fra antall solgte biler, til antall solgte kilometer. </a:t>
            </a:r>
          </a:p>
        </p:txBody>
      </p:sp>
    </p:spTree>
    <p:extLst>
      <p:ext uri="{BB962C8B-B14F-4D97-AF65-F5344CB8AC3E}">
        <p14:creationId xmlns:p14="http://schemas.microsoft.com/office/powerpoint/2010/main" val="1869398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a:bodyPr>
          <a:lstStyle/>
          <a:p>
            <a:r>
              <a:rPr lang="nb-NO" sz="2800" dirty="0"/>
              <a:t>SHIFT - </a:t>
            </a:r>
            <a:r>
              <a:rPr lang="nb-NO" sz="2800" dirty="0" err="1"/>
              <a:t>Sustainable</a:t>
            </a:r>
            <a:r>
              <a:rPr lang="nb-NO" sz="2800" dirty="0"/>
              <a:t> </a:t>
            </a:r>
            <a:r>
              <a:rPr lang="nb-NO" sz="2800" dirty="0" err="1"/>
              <a:t>Horizons</a:t>
            </a:r>
            <a:r>
              <a:rPr lang="nb-NO" sz="2800" dirty="0"/>
              <a:t> in </a:t>
            </a:r>
            <a:r>
              <a:rPr lang="nb-NO" sz="2800" dirty="0" err="1"/>
              <a:t>Future</a:t>
            </a:r>
            <a:r>
              <a:rPr lang="nb-NO" sz="2800" dirty="0"/>
              <a:t> Transport</a:t>
            </a:r>
          </a:p>
        </p:txBody>
      </p:sp>
      <p:sp>
        <p:nvSpPr>
          <p:cNvPr id="3" name="Plassholder for innhold 2"/>
          <p:cNvSpPr>
            <a:spLocks noGrp="1"/>
          </p:cNvSpPr>
          <p:nvPr>
            <p:ph sz="half" idx="1"/>
          </p:nvPr>
        </p:nvSpPr>
        <p:spPr/>
        <p:txBody>
          <a:bodyPr>
            <a:noAutofit/>
          </a:bodyPr>
          <a:lstStyle/>
          <a:p>
            <a:r>
              <a:rPr lang="en-US" sz="1100" dirty="0"/>
              <a:t>Shift will develop and apply tools that integrate poorly understood factors – modal shifts, fuel options, new business models and consumer </a:t>
            </a:r>
            <a:r>
              <a:rPr lang="en-US" sz="1100" dirty="0" err="1"/>
              <a:t>behaviour</a:t>
            </a:r>
            <a:r>
              <a:rPr lang="en-US" sz="1100" dirty="0"/>
              <a:t> – into scenario modelling, and carry out in-depth analysis of two key areas: long-haul freight and urban passenger transport.</a:t>
            </a:r>
          </a:p>
          <a:p>
            <a:endParaRPr lang="en-US" sz="1100" dirty="0"/>
          </a:p>
          <a:p>
            <a:r>
              <a:rPr lang="en-US" sz="1100" dirty="0"/>
              <a:t>Shift is led by IVL Swedish Environmental Research Institute and state of the art researchers from DTU Technical University of Denmark, TOI Institute of Transport Economics and Viktoria Swedish ICT.</a:t>
            </a:r>
          </a:p>
          <a:p>
            <a:endParaRPr lang="en-US" sz="1100" dirty="0"/>
          </a:p>
          <a:p>
            <a:r>
              <a:rPr lang="en-US" sz="1100" dirty="0"/>
              <a:t>At the heart of the project lies a strong collaboration with three </a:t>
            </a:r>
            <a:r>
              <a:rPr lang="en-US" sz="1100" dirty="0" err="1"/>
              <a:t>nordic</a:t>
            </a:r>
            <a:r>
              <a:rPr lang="en-US" sz="1100" dirty="0"/>
              <a:t> think tanks all oriented towards sustainability and working to influence policy, Swedish </a:t>
            </a:r>
            <a:r>
              <a:rPr lang="en-US" sz="1100" dirty="0" err="1"/>
              <a:t>Fores</a:t>
            </a:r>
            <a:r>
              <a:rPr lang="en-US" sz="1100" dirty="0"/>
              <a:t>, Norwegian Zero, and Danish </a:t>
            </a:r>
            <a:r>
              <a:rPr lang="en-US" sz="1100" dirty="0" err="1"/>
              <a:t>Concito</a:t>
            </a:r>
            <a:r>
              <a:rPr lang="en-US" sz="1100" dirty="0"/>
              <a:t>.</a:t>
            </a:r>
          </a:p>
          <a:p>
            <a:endParaRPr lang="en-US" sz="1100" dirty="0"/>
          </a:p>
          <a:p>
            <a:r>
              <a:rPr lang="en-US" sz="1100" dirty="0"/>
              <a:t>Shift has a strong bonds to stakeholders in industry and in the policy arena and aims to keep an ear to the ground throughout the project by continuously taking stock with target groups as well as the research community and the Shift advisory board.</a:t>
            </a:r>
          </a:p>
          <a:p>
            <a:endParaRPr lang="en-US" sz="1100" dirty="0"/>
          </a:p>
          <a:p>
            <a:r>
              <a:rPr lang="en-US" sz="1100" dirty="0"/>
              <a:t>Ultimately, the project will inform smarter transport and energy policy.</a:t>
            </a:r>
          </a:p>
          <a:p>
            <a:endParaRPr lang="nb-NO" sz="1100" dirty="0"/>
          </a:p>
        </p:txBody>
      </p:sp>
      <p:pic>
        <p:nvPicPr>
          <p:cNvPr id="8" name="Plassholder for innhold 7"/>
          <p:cNvPicPr>
            <a:picLocks noGrp="1" noChangeAspect="1"/>
          </p:cNvPicPr>
          <p:nvPr>
            <p:ph sz="half" idx="2"/>
          </p:nvPr>
        </p:nvPicPr>
        <p:blipFill>
          <a:blip r:embed="rId3"/>
          <a:stretch>
            <a:fillRect/>
          </a:stretch>
        </p:blipFill>
        <p:spPr>
          <a:xfrm>
            <a:off x="5029200" y="1676400"/>
            <a:ext cx="3505504" cy="1871634"/>
          </a:xfrm>
          <a:prstGeom prst="rect">
            <a:avLst/>
          </a:prstGeom>
        </p:spPr>
      </p:pic>
      <p:sp>
        <p:nvSpPr>
          <p:cNvPr id="4" name="Plassholder for lysbildenummer 3"/>
          <p:cNvSpPr>
            <a:spLocks noGrp="1"/>
          </p:cNvSpPr>
          <p:nvPr>
            <p:ph type="sldNum" sz="quarter" idx="12"/>
          </p:nvPr>
        </p:nvSpPr>
        <p:spPr/>
        <p:txBody>
          <a:bodyPr/>
          <a:lstStyle/>
          <a:p>
            <a:fld id="{71FC3D63-8603-43E3-9285-1800AE477FF4}" type="slidenum">
              <a:rPr lang="nb-NO" smtClean="0"/>
              <a:pPr/>
              <a:t>9</a:t>
            </a:fld>
            <a:endParaRPr lang="nb-NO"/>
          </a:p>
        </p:txBody>
      </p:sp>
      <p:pic>
        <p:nvPicPr>
          <p:cNvPr id="9" name="Bilde 8"/>
          <p:cNvPicPr>
            <a:picLocks noChangeAspect="1"/>
          </p:cNvPicPr>
          <p:nvPr/>
        </p:nvPicPr>
        <p:blipFill>
          <a:blip r:embed="rId4"/>
          <a:stretch>
            <a:fillRect/>
          </a:stretch>
        </p:blipFill>
        <p:spPr>
          <a:xfrm>
            <a:off x="5051186" y="3657600"/>
            <a:ext cx="3483518" cy="1959479"/>
          </a:xfrm>
          <a:prstGeom prst="rect">
            <a:avLst/>
          </a:prstGeom>
        </p:spPr>
      </p:pic>
      <p:sp>
        <p:nvSpPr>
          <p:cNvPr id="10" name="Rektangel 9"/>
          <p:cNvSpPr/>
          <p:nvPr/>
        </p:nvSpPr>
        <p:spPr>
          <a:xfrm>
            <a:off x="5051186" y="5665659"/>
            <a:ext cx="4572000" cy="276999"/>
          </a:xfrm>
          <a:prstGeom prst="rect">
            <a:avLst/>
          </a:prstGeom>
        </p:spPr>
        <p:txBody>
          <a:bodyPr>
            <a:spAutoFit/>
          </a:bodyPr>
          <a:lstStyle/>
          <a:p>
            <a:r>
              <a:rPr lang="nb-NO" sz="1200" dirty="0">
                <a:solidFill>
                  <a:schemeClr val="accent1"/>
                </a:solidFill>
              </a:rPr>
              <a:t>http://www.nordicenergy.org/flagship/project-shift/</a:t>
            </a:r>
          </a:p>
        </p:txBody>
      </p:sp>
    </p:spTree>
    <p:extLst>
      <p:ext uri="{BB962C8B-B14F-4D97-AF65-F5344CB8AC3E}">
        <p14:creationId xmlns:p14="http://schemas.microsoft.com/office/powerpoint/2010/main" val="3628851166"/>
      </p:ext>
    </p:extLst>
  </p:cSld>
  <p:clrMapOvr>
    <a:masterClrMapping/>
  </p:clrMapOvr>
</p:sld>
</file>

<file path=ppt/theme/theme1.xml><?xml version="1.0" encoding="utf-8"?>
<a:theme xmlns:a="http://schemas.openxmlformats.org/drawingml/2006/main" name="Office-tema">
  <a:themeElements>
    <a:clrScheme name="TØI">
      <a:dk1>
        <a:sysClr val="windowText" lastClr="000000"/>
      </a:dk1>
      <a:lt1>
        <a:sysClr val="window" lastClr="FFFFFF"/>
      </a:lt1>
      <a:dk2>
        <a:srgbClr val="7B715E"/>
      </a:dk2>
      <a:lt2>
        <a:srgbClr val="E7E5E1"/>
      </a:lt2>
      <a:accent1>
        <a:srgbClr val="3F868D"/>
      </a:accent1>
      <a:accent2>
        <a:srgbClr val="C5CC8E"/>
      </a:accent2>
      <a:accent3>
        <a:srgbClr val="D3741C"/>
      </a:accent3>
      <a:accent4>
        <a:srgbClr val="FFE271"/>
      </a:accent4>
      <a:accent5>
        <a:srgbClr val="8BC9DD"/>
      </a:accent5>
      <a:accent6>
        <a:srgbClr val="336699"/>
      </a:accent6>
      <a:hlink>
        <a:srgbClr val="336699"/>
      </a:hlink>
      <a:folHlink>
        <a:srgbClr val="777777"/>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TØI-PPT-mal</Template>
  <TotalTime>1257</TotalTime>
  <Words>2436</Words>
  <Application>Microsoft Office PowerPoint</Application>
  <PresentationFormat>Skjermfremvisning (4:3)</PresentationFormat>
  <Paragraphs>147</Paragraphs>
  <Slides>9</Slides>
  <Notes>9</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9</vt:i4>
      </vt:variant>
    </vt:vector>
  </HeadingPairs>
  <TitlesOfParts>
    <vt:vector size="13" baseType="lpstr">
      <vt:lpstr>Arial</vt:lpstr>
      <vt:lpstr>Calibri</vt:lpstr>
      <vt:lpstr>Wingdings</vt:lpstr>
      <vt:lpstr>Office-tema</vt:lpstr>
      <vt:lpstr>Mobilitet når du trenger det: Bildeling og innovative forretningsmodeller</vt:lpstr>
      <vt:lpstr>Bildeling – hva er nytt? </vt:lpstr>
      <vt:lpstr>Bildeling – innovative forretningsmodeller</vt:lpstr>
      <vt:lpstr>Bildeling – ulike forretningsmodeller </vt:lpstr>
      <vt:lpstr>Forretningsmodeller – geografi, teknologi, miljø og klima</vt:lpstr>
      <vt:lpstr>Bildeling – bare et element i et integrert intermodalt transportsystem (MaaS)</vt:lpstr>
      <vt:lpstr>Bildeling – drivere og barrierer</vt:lpstr>
      <vt:lpstr>Om få år er privatbilen bare et minne</vt:lpstr>
      <vt:lpstr>SHIFT - Sustainable Horizons in Future Transport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Bildeling, nye forretningsmodeller og mobilitet som en tjeneste</dc:title>
  <dc:creator>Ove Langeland</dc:creator>
  <cp:lastModifiedBy>Ove Langeland</cp:lastModifiedBy>
  <cp:revision>116</cp:revision>
  <dcterms:created xsi:type="dcterms:W3CDTF">2017-02-03T13:36:22Z</dcterms:created>
  <dcterms:modified xsi:type="dcterms:W3CDTF">2017-05-15T13:06:53Z</dcterms:modified>
</cp:coreProperties>
</file>